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48" r:id="rId2"/>
    <p:sldId id="349" r:id="rId3"/>
    <p:sldId id="350" r:id="rId4"/>
    <p:sldId id="351" r:id="rId5"/>
    <p:sldId id="353" r:id="rId6"/>
    <p:sldId id="352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71" r:id="rId20"/>
    <p:sldId id="366" r:id="rId21"/>
    <p:sldId id="367" r:id="rId22"/>
    <p:sldId id="368" r:id="rId23"/>
    <p:sldId id="369" r:id="rId24"/>
    <p:sldId id="370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4" r:id="rId34"/>
    <p:sldId id="385" r:id="rId35"/>
    <p:sldId id="382" r:id="rId36"/>
    <p:sldId id="386" r:id="rId37"/>
    <p:sldId id="387" r:id="rId38"/>
    <p:sldId id="388" r:id="rId39"/>
    <p:sldId id="389" r:id="rId40"/>
    <p:sldId id="391" r:id="rId41"/>
    <p:sldId id="394" r:id="rId42"/>
    <p:sldId id="392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393" r:id="rId55"/>
  </p:sldIdLst>
  <p:sldSz cx="12192000" cy="6858000"/>
  <p:notesSz cx="6997700" cy="9283700"/>
  <p:embeddedFontLst>
    <p:embeddedFont>
      <p:font typeface="본고딕 KR Regular" panose="020B0604020202020204" charset="-128"/>
      <p:regular r:id="rId58"/>
    </p:embeddedFont>
    <p:embeddedFont>
      <p:font typeface="Amaranth" panose="020B0604020202020204" charset="0"/>
      <p:regular r:id="rId59"/>
      <p:bold r:id="rId60"/>
      <p:boldItalic r:id="rId61"/>
    </p:embeddedFont>
    <p:embeddedFont>
      <p:font typeface="Britannic Bold" panose="020B0604020202020204" charset="0"/>
      <p:regular r:id="rId62"/>
    </p:embeddedFont>
    <p:embeddedFont>
      <p:font typeface="Cambria Math" panose="02040503050406030204" pitchFamily="18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2F3"/>
    <a:srgbClr val="E99998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9B66E-C984-4245-AD7A-601419C09C83}" v="5" dt="2022-01-28T03:21:23.107"/>
    <p1510:client id="{F9CFE7C0-4508-3F37-1B0D-88CBA64C237A}" v="2" dt="2022-01-28T03:57:49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윤" userId="ea84a480-8121-48c0-8b19-c78ddb664bf1" providerId="ADAL" clId="{8C79B66E-C984-4245-AD7A-601419C09C83}"/>
    <pc:docChg chg="custSel modSld">
      <pc:chgData name="김재윤" userId="ea84a480-8121-48c0-8b19-c78ddb664bf1" providerId="ADAL" clId="{8C79B66E-C984-4245-AD7A-601419C09C83}" dt="2022-01-28T03:21:23.107" v="4" actId="27636"/>
      <pc:docMkLst>
        <pc:docMk/>
      </pc:docMkLst>
      <pc:sldChg chg="modSp mod">
        <pc:chgData name="김재윤" userId="ea84a480-8121-48c0-8b19-c78ddb664bf1" providerId="ADAL" clId="{8C79B66E-C984-4245-AD7A-601419C09C83}" dt="2022-01-28T02:36:32.897" v="0" actId="20577"/>
        <pc:sldMkLst>
          <pc:docMk/>
          <pc:sldMk cId="2885143487" sldId="354"/>
        </pc:sldMkLst>
        <pc:spChg chg="mod">
          <ac:chgData name="김재윤" userId="ea84a480-8121-48c0-8b19-c78ddb664bf1" providerId="ADAL" clId="{8C79B66E-C984-4245-AD7A-601419C09C83}" dt="2022-01-28T02:36:32.897" v="0" actId="20577"/>
          <ac:spMkLst>
            <pc:docMk/>
            <pc:sldMk cId="2885143487" sldId="354"/>
            <ac:spMk id="3" creationId="{57706866-F2C1-4075-9497-4296A846A63A}"/>
          </ac:spMkLst>
        </pc:spChg>
      </pc:sldChg>
      <pc:sldChg chg="modSp mod">
        <pc:chgData name="김재윤" userId="ea84a480-8121-48c0-8b19-c78ddb664bf1" providerId="ADAL" clId="{8C79B66E-C984-4245-AD7A-601419C09C83}" dt="2022-01-28T03:21:23.107" v="4" actId="27636"/>
        <pc:sldMkLst>
          <pc:docMk/>
          <pc:sldMk cId="3716552829" sldId="394"/>
        </pc:sldMkLst>
        <pc:spChg chg="mod">
          <ac:chgData name="김재윤" userId="ea84a480-8121-48c0-8b19-c78ddb664bf1" providerId="ADAL" clId="{8C79B66E-C984-4245-AD7A-601419C09C83}" dt="2022-01-28T03:21:23.103" v="3" actId="27636"/>
          <ac:spMkLst>
            <pc:docMk/>
            <pc:sldMk cId="3716552829" sldId="394"/>
            <ac:spMk id="6" creationId="{2F059C46-63B1-42F6-91E1-F1D821004B59}"/>
          </ac:spMkLst>
        </pc:spChg>
        <pc:spChg chg="mod">
          <ac:chgData name="김재윤" userId="ea84a480-8121-48c0-8b19-c78ddb664bf1" providerId="ADAL" clId="{8C79B66E-C984-4245-AD7A-601419C09C83}" dt="2022-01-28T03:21:23.107" v="4" actId="27636"/>
          <ac:spMkLst>
            <pc:docMk/>
            <pc:sldMk cId="3716552829" sldId="394"/>
            <ac:spMk id="8" creationId="{E20CDB2C-6AC0-4EA7-BA05-838D5A3D5AAB}"/>
          </ac:spMkLst>
        </pc:spChg>
      </pc:sldChg>
    </pc:docChg>
  </pc:docChgLst>
  <pc:docChgLst>
    <pc:chgData name="권송희" userId="S::songhee@o365.skku.edu::7bed439d-a861-4541-ba53-4c3a2e0023d0" providerId="AD" clId="Web-{F9CFE7C0-4508-3F37-1B0D-88CBA64C237A}"/>
    <pc:docChg chg="modSld">
      <pc:chgData name="권송희" userId="S::songhee@o365.skku.edu::7bed439d-a861-4541-ba53-4c3a2e0023d0" providerId="AD" clId="Web-{F9CFE7C0-4508-3F37-1B0D-88CBA64C237A}" dt="2022-01-28T03:57:49.083" v="1"/>
      <pc:docMkLst>
        <pc:docMk/>
      </pc:docMkLst>
      <pc:sldChg chg="addSp delSp">
        <pc:chgData name="권송희" userId="S::songhee@o365.skku.edu::7bed439d-a861-4541-ba53-4c3a2e0023d0" providerId="AD" clId="Web-{F9CFE7C0-4508-3F37-1B0D-88CBA64C237A}" dt="2022-01-28T03:57:49.083" v="1"/>
        <pc:sldMkLst>
          <pc:docMk/>
          <pc:sldMk cId="2859576052" sldId="398"/>
        </pc:sldMkLst>
        <pc:spChg chg="add del">
          <ac:chgData name="권송희" userId="S::songhee@o365.skku.edu::7bed439d-a861-4541-ba53-4c3a2e0023d0" providerId="AD" clId="Web-{F9CFE7C0-4508-3F37-1B0D-88CBA64C237A}" dt="2022-01-28T03:57:49.083" v="1"/>
          <ac:spMkLst>
            <pc:docMk/>
            <pc:sldMk cId="2859576052" sldId="398"/>
            <ac:spMk id="3" creationId="{148A15D4-3E98-4F4F-AC32-2F87BF6B56B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1/27/2022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88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Birthday</a:t>
            </a:r>
            <a:r>
              <a:rPr lang="ko-KR" altLang="en-US"/>
              <a:t> </a:t>
            </a:r>
            <a:r>
              <a:rPr lang="en-US" altLang="ko-KR"/>
              <a:t>attack</a:t>
            </a:r>
            <a:r>
              <a:rPr lang="ko-KR" altLang="en-US"/>
              <a:t>관점에서 볼 때 </a:t>
            </a:r>
            <a:r>
              <a:rPr lang="en-US" altLang="ko-KR"/>
              <a:t>128bit</a:t>
            </a:r>
            <a:r>
              <a:rPr lang="ko-KR" altLang="en-US"/>
              <a:t>의 </a:t>
            </a:r>
            <a:r>
              <a:rPr lang="en-US" altLang="ko-KR"/>
              <a:t>MD5</a:t>
            </a:r>
            <a:r>
              <a:rPr lang="ko-KR" altLang="en-US"/>
              <a:t>를 쓰면 </a:t>
            </a:r>
            <a:r>
              <a:rPr lang="en-US" altLang="ko-KR"/>
              <a:t>2^64</a:t>
            </a:r>
            <a:r>
              <a:rPr lang="ko-KR" altLang="en-US"/>
              <a:t>번만 탐색하면 해당 메시지를 찾을 수 있다는 뜻</a:t>
            </a:r>
            <a:endParaRPr lang="en-US" altLang="ko-KR"/>
          </a:p>
          <a:p>
            <a:r>
              <a:rPr lang="ko-KR" altLang="en-US"/>
              <a:t>그러면 </a:t>
            </a:r>
            <a:r>
              <a:rPr lang="en-US" altLang="ko-KR"/>
              <a:t>MD5</a:t>
            </a:r>
            <a:r>
              <a:rPr lang="ko-KR" altLang="en-US"/>
              <a:t>가 </a:t>
            </a:r>
            <a:r>
              <a:rPr lang="en-US" altLang="ko-KR"/>
              <a:t>HMAC</a:t>
            </a:r>
            <a:r>
              <a:rPr lang="ko-KR" altLang="en-US"/>
              <a:t>으로 적합하지 않은 것이냐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en-US" altLang="ko-KR"/>
              <a:t>No</a:t>
            </a:r>
          </a:p>
          <a:p>
            <a:r>
              <a:rPr lang="en-US" altLang="ko-KR"/>
              <a:t>- </a:t>
            </a:r>
            <a:r>
              <a:rPr lang="ko-KR" altLang="en-US"/>
              <a:t>기존 </a:t>
            </a:r>
            <a:r>
              <a:rPr lang="en-US" altLang="ko-KR"/>
              <a:t>hash </a:t>
            </a:r>
            <a:r>
              <a:rPr lang="ko-KR" altLang="en-US"/>
              <a:t>알고리즘에서는 </a:t>
            </a:r>
            <a:r>
              <a:rPr lang="en-US" altLang="ko-KR"/>
              <a:t>default IV</a:t>
            </a:r>
            <a:r>
              <a:rPr lang="ko-KR" altLang="en-US"/>
              <a:t>를 알기 때문에 각 메시지에 대한 해시 값을 찾을 수 있었음</a:t>
            </a:r>
            <a:endParaRPr lang="en-US" altLang="ko-KR"/>
          </a:p>
          <a:p>
            <a:r>
              <a:rPr lang="en-US" altLang="ko-KR"/>
              <a:t>- HMAC </a:t>
            </a:r>
            <a:r>
              <a:rPr lang="ko-KR" altLang="en-US"/>
              <a:t>공격에서는 </a:t>
            </a:r>
            <a:r>
              <a:rPr lang="en-US" altLang="ko-KR"/>
              <a:t>K</a:t>
            </a:r>
            <a:r>
              <a:rPr lang="ko-KR" altLang="en-US"/>
              <a:t>를 모르기 때문에 </a:t>
            </a:r>
            <a:r>
              <a:rPr lang="en-US" altLang="ko-KR"/>
              <a:t>offline</a:t>
            </a:r>
            <a:r>
              <a:rPr lang="ko-KR" altLang="en-US"/>
              <a:t>에서 공격할 수 없음</a:t>
            </a:r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그니까 같은 키로 생성되는 메시지와 코드를 관찰할 수 밖에 없음 </a:t>
            </a:r>
            <a:r>
              <a:rPr lang="en-US" altLang="ko-KR"/>
              <a:t>– </a:t>
            </a:r>
            <a:r>
              <a:rPr lang="ko-KR" altLang="en-US"/>
              <a:t>이를 기반으로 해서 공격해야 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5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9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9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99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Padding</a:t>
            </a:r>
            <a:r>
              <a:rPr lang="ko-KR" altLang="en-US"/>
              <a:t> </a:t>
            </a:r>
            <a:r>
              <a:rPr lang="en-US" altLang="ko-KR"/>
              <a:t>oracle</a:t>
            </a:r>
            <a:r>
              <a:rPr lang="ko-KR" altLang="en-US"/>
              <a:t> </a:t>
            </a:r>
            <a:r>
              <a:rPr lang="en-US" altLang="ko-KR"/>
              <a:t>attack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51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사실 </a:t>
            </a:r>
            <a:r>
              <a:rPr lang="en-US" altLang="ko-KR"/>
              <a:t>symmetric encryption</a:t>
            </a:r>
            <a:r>
              <a:rPr lang="ko-KR" altLang="en-US"/>
              <a:t>을 통해서도 </a:t>
            </a:r>
            <a:r>
              <a:rPr lang="en-US" altLang="ko-KR"/>
              <a:t>authentication</a:t>
            </a:r>
            <a:r>
              <a:rPr lang="ko-KR" altLang="en-US"/>
              <a:t>이 가능한데 왜 굳이 </a:t>
            </a:r>
            <a:r>
              <a:rPr lang="en-US" altLang="ko-KR"/>
              <a:t>MAC</a:t>
            </a:r>
            <a:r>
              <a:rPr lang="ko-KR" altLang="en-US"/>
              <a:t>을 쓰는가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7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여기서의 공격들은 사실 상 </a:t>
            </a:r>
            <a:r>
              <a:rPr lang="en-US" altLang="ko-KR"/>
              <a:t>plaintext-tag </a:t>
            </a:r>
            <a:r>
              <a:rPr lang="ko-KR" altLang="en-US"/>
              <a:t>쌍일 때 좀 더 가치가 있음</a:t>
            </a:r>
            <a:endParaRPr lang="en-US" altLang="ko-KR"/>
          </a:p>
          <a:p>
            <a:r>
              <a:rPr lang="ko-KR" altLang="en-US"/>
              <a:t>원하는 메시지로 바꿀 수 </a:t>
            </a:r>
            <a:r>
              <a:rPr lang="ko-KR" altLang="en-US" err="1"/>
              <a:t>있을테니까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98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6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51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</a:t>
            </a:r>
            <a:r>
              <a:rPr lang="en-US" altLang="ko-KR"/>
              <a:t>secret key K</a:t>
            </a:r>
            <a:r>
              <a:rPr lang="ko-KR" altLang="en-US"/>
              <a:t>는 처음에 </a:t>
            </a:r>
            <a:r>
              <a:rPr lang="en-US" altLang="ko-KR"/>
              <a:t>pad</a:t>
            </a:r>
            <a:r>
              <a:rPr lang="ko-KR" altLang="en-US"/>
              <a:t>와 </a:t>
            </a:r>
            <a:r>
              <a:rPr lang="en-US" altLang="ko-KR"/>
              <a:t>XOR</a:t>
            </a:r>
            <a:r>
              <a:rPr lang="ko-KR" altLang="en-US"/>
              <a:t>되면서 </a:t>
            </a:r>
            <a:r>
              <a:rPr lang="en-US" altLang="ko-KR"/>
              <a:t>½ bit flipping</a:t>
            </a:r>
            <a:r>
              <a:rPr lang="ko-KR" altLang="en-US"/>
              <a:t>의 효과</a:t>
            </a:r>
            <a:endParaRPr lang="en-US" altLang="ko-KR"/>
          </a:p>
          <a:p>
            <a:r>
              <a:rPr lang="en-US" altLang="ko-KR"/>
              <a:t>Hash</a:t>
            </a:r>
            <a:r>
              <a:rPr lang="ko-KR" altLang="en-US"/>
              <a:t>함수를 거치면서 </a:t>
            </a:r>
            <a:r>
              <a:rPr lang="en-US" altLang="ko-KR"/>
              <a:t>compression</a:t>
            </a:r>
            <a:r>
              <a:rPr lang="ko-KR" altLang="en-US"/>
              <a:t>이 되고 그 결과 </a:t>
            </a:r>
            <a:r>
              <a:rPr lang="en-US" altLang="ko-KR"/>
              <a:t>pseudorandom key</a:t>
            </a:r>
            <a:r>
              <a:rPr lang="ko-KR" altLang="en-US"/>
              <a:t>를 가지게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2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82B281-3A5D-4B0E-AA52-1D4FFD570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Ch12: Message Authentication Codes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4D4E1BF-6602-4494-A0AA-F33D6D69E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Freshman Seminar</a:t>
            </a:r>
          </a:p>
          <a:p>
            <a:r>
              <a:rPr lang="en-US" altLang="ko-KR"/>
              <a:t>2022.01.25</a:t>
            </a:r>
          </a:p>
          <a:p>
            <a:r>
              <a:rPr lang="en-US" altLang="ko-KR" err="1"/>
              <a:t>Sumin</a:t>
            </a:r>
            <a:r>
              <a:rPr lang="en-US" altLang="ko-KR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256848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9F2C-C446-40BA-A5E2-44A409E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Uses of Message Encryption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A82E1-768F-4B6E-AC69-0FB9C1765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Symmetric encryption</a:t>
            </a:r>
          </a:p>
          <a:p>
            <a:r>
              <a:rPr lang="en-US" altLang="ko-KR"/>
              <a:t>Public-key encryption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3BA87C-95C1-4E87-94AF-5F8F00256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7700" y="1411357"/>
            <a:ext cx="5364683" cy="5357191"/>
          </a:xfrm>
        </p:spPr>
      </p:pic>
    </p:spTree>
    <p:extLst>
      <p:ext uri="{BB962C8B-B14F-4D97-AF65-F5344CB8AC3E}">
        <p14:creationId xmlns:p14="http://schemas.microsoft.com/office/powerpoint/2010/main" val="136487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FAD878F-C7F4-45F0-99DB-BBC04832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Symmetric Encryption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8DED44-F28C-4350-9D09-B7D23726F6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Message M is encrypted using a secret key K shared by A and B</a:t>
            </a:r>
          </a:p>
          <a:p>
            <a:r>
              <a:rPr lang="en-US" altLang="ko-KR"/>
              <a:t>Confidentiality</a:t>
            </a:r>
          </a:p>
          <a:p>
            <a:pPr lvl="1"/>
            <a:r>
              <a:rPr lang="en-US" altLang="ko-KR"/>
              <a:t>No other party can recover the plaintext of the message</a:t>
            </a:r>
          </a:p>
          <a:p>
            <a:r>
              <a:rPr lang="en-US" altLang="ko-KR"/>
              <a:t>Authentication</a:t>
            </a:r>
          </a:p>
          <a:p>
            <a:pPr lvl="1"/>
            <a:r>
              <a:rPr lang="en-US" altLang="ko-KR"/>
              <a:t>Message was generated by A</a:t>
            </a:r>
          </a:p>
          <a:p>
            <a:pPr lvl="1"/>
            <a:r>
              <a:rPr lang="en-US" altLang="ko-KR"/>
              <a:t>Opponent doesn’t know how to alter bits in the ciphertext to produce desired plaintext</a:t>
            </a:r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E1F2BD1-2869-4EFD-BE05-A218C56BC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3428825"/>
            <a:ext cx="5755205" cy="1325562"/>
          </a:xfrm>
        </p:spPr>
      </p:pic>
    </p:spTree>
    <p:extLst>
      <p:ext uri="{BB962C8B-B14F-4D97-AF65-F5344CB8AC3E}">
        <p14:creationId xmlns:p14="http://schemas.microsoft.com/office/powerpoint/2010/main" val="186710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85EB0-A3A9-44D9-B0F0-E6821426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of Authentication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50C1AFB-67F0-43C5-8648-F550A97B0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What is happening on B?</a:t>
                </a:r>
              </a:p>
              <a:p>
                <a:pPr lvl="1"/>
                <a:r>
                  <a:rPr lang="en-US" altLang="ko-KR"/>
                  <a:t>Given a decryption function D and a secret key K,</a:t>
                </a:r>
              </a:p>
              <a:p>
                <a:pPr lvl="1"/>
                <a:r>
                  <a:rPr lang="en-US" altLang="ko-KR"/>
                  <a:t>Destination accept any input X and produce output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/>
              </a:p>
              <a:p>
                <a:r>
                  <a:rPr lang="en-US" altLang="ko-KR"/>
                  <a:t>No way to determine whether an incoming message is the ciphertext of a legitimate message</a:t>
                </a:r>
              </a:p>
              <a:p>
                <a:pPr lvl="1"/>
                <a:r>
                  <a:rPr lang="en-US" altLang="ko-KR"/>
                  <a:t>Require that only a small subset of all possible bit patterns be considered legitimate plaintext</a:t>
                </a:r>
              </a:p>
              <a:p>
                <a:endParaRPr lang="ko-KR" altLang="en-US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50C1AFB-67F0-43C5-8648-F550A97B0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00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AD2BC-E47B-4AE8-86AE-6D77C1FB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Solution to Authentication Problem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829D2-C1A1-4D15-A32D-249759DD1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Force the plaintext to be</a:t>
            </a:r>
          </a:p>
          <a:p>
            <a:pPr lvl="1"/>
            <a:r>
              <a:rPr lang="en-US" altLang="ko-KR"/>
              <a:t>Easily recognized </a:t>
            </a:r>
          </a:p>
          <a:p>
            <a:pPr lvl="1"/>
            <a:r>
              <a:rPr lang="en-US" altLang="ko-KR"/>
              <a:t>But cannot be replicated without recourse to the encryption</a:t>
            </a:r>
          </a:p>
          <a:p>
            <a:r>
              <a:rPr lang="en-US" altLang="ko-KR"/>
              <a:t>Example 1: error detecting code</a:t>
            </a:r>
          </a:p>
          <a:p>
            <a:pPr lvl="1"/>
            <a:r>
              <a:rPr lang="en-US" altLang="ko-KR"/>
              <a:t>E.g., Frame Check Sequence(FCS) or checksum</a:t>
            </a:r>
          </a:p>
          <a:p>
            <a:pPr lvl="1"/>
            <a:r>
              <a:rPr lang="en-US" altLang="ko-KR"/>
              <a:t>If calculated FCS = incoming FCS, message is considered authentic</a:t>
            </a:r>
          </a:p>
          <a:p>
            <a:r>
              <a:rPr lang="en-US" altLang="ko-KR"/>
              <a:t>Example 2: structured message</a:t>
            </a:r>
          </a:p>
          <a:p>
            <a:pPr lvl="1"/>
            <a:r>
              <a:rPr lang="en-US" altLang="ko-KR"/>
              <a:t>E.g., structure of messages used for TCP/IP protocol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FDFCB59-AED0-4523-ABBF-3AA71E6B63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9299" y="2717273"/>
            <a:ext cx="5744817" cy="34353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4E5D5-C0FB-4ECB-97D3-F759A3E744E9}"/>
              </a:ext>
            </a:extLst>
          </p:cNvPr>
          <p:cNvSpPr txBox="1"/>
          <p:nvPr/>
        </p:nvSpPr>
        <p:spPr>
          <a:xfrm>
            <a:off x="7130472" y="6152574"/>
            <a:ext cx="408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TCP segment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03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E6A38-984B-4AB3-9729-ED32DA9C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Order of FCS and Encryption Function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38D36-80FF-40CE-A81B-F433AA847A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Internal error control</a:t>
            </a:r>
          </a:p>
          <a:p>
            <a:pPr lvl="1"/>
            <a:r>
              <a:rPr lang="en-US" altLang="ko-KR"/>
              <a:t>Authentication is provided</a:t>
            </a:r>
          </a:p>
          <a:p>
            <a:pPr lvl="2"/>
            <a:r>
              <a:rPr lang="en-US" altLang="ko-KR"/>
              <a:t>Opponent would have difficulty generating ciphertext</a:t>
            </a:r>
          </a:p>
          <a:p>
            <a:r>
              <a:rPr lang="en-US" altLang="ko-KR"/>
              <a:t>External error control</a:t>
            </a:r>
          </a:p>
          <a:p>
            <a:pPr lvl="1"/>
            <a:r>
              <a:rPr lang="en-US" altLang="ko-KR"/>
              <a:t>Opponent can construct messages with valid error-control codes</a:t>
            </a:r>
          </a:p>
          <a:p>
            <a:pPr lvl="1"/>
            <a:r>
              <a:rPr lang="en-US" altLang="ko-KR"/>
              <a:t>Cannot know decrypted plaintext</a:t>
            </a:r>
          </a:p>
          <a:p>
            <a:pPr lvl="1"/>
            <a:r>
              <a:rPr lang="en-US" altLang="ko-KR"/>
              <a:t>However, can create confusion and disrupt operations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5F0511-AFE4-4277-A8A7-1C57FE2D07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425198"/>
            <a:ext cx="5913783" cy="3083199"/>
          </a:xfrm>
        </p:spPr>
      </p:pic>
    </p:spTree>
    <p:extLst>
      <p:ext uri="{BB962C8B-B14F-4D97-AF65-F5344CB8AC3E}">
        <p14:creationId xmlns:p14="http://schemas.microsoft.com/office/powerpoint/2010/main" val="143695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880C0-8A82-4DE4-B68D-29AF4B5B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Public-Key Encryption: Type 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5FC0A-040B-493D-BC23-C9CA93E704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Confidentiality</a:t>
            </a:r>
            <a:r>
              <a:rPr lang="ko-KR" altLang="en-US"/>
              <a:t> </a:t>
            </a:r>
            <a:r>
              <a:rPr lang="en-US" altLang="ko-KR"/>
              <a:t>O</a:t>
            </a:r>
          </a:p>
          <a:p>
            <a:r>
              <a:rPr lang="en-US" altLang="ko-KR"/>
              <a:t>Authentication X</a:t>
            </a:r>
          </a:p>
          <a:p>
            <a:pPr lvl="1"/>
            <a:r>
              <a:rPr lang="en-US" altLang="ko-KR"/>
              <a:t>Any opponent can encrypt a message using B’s public key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F73E0B-75F1-4983-B6CA-8A1764084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66322"/>
          <a:stretch/>
        </p:blipFill>
        <p:spPr>
          <a:xfrm>
            <a:off x="6172202" y="3242930"/>
            <a:ext cx="5965928" cy="1415326"/>
          </a:xfrm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86F3ADC6-D59B-4B05-9762-78EF4327F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94"/>
          <a:stretch/>
        </p:blipFill>
        <p:spPr>
          <a:xfrm>
            <a:off x="6224347" y="3045430"/>
            <a:ext cx="5913783" cy="1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4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C6590-DAFB-486D-AFEC-5689FF55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Public-Key Encryption: Type 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E351F-1ED8-4BB2-A90A-8157782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Confidentiality X</a:t>
            </a:r>
          </a:p>
          <a:p>
            <a:pPr lvl="1"/>
            <a:r>
              <a:rPr lang="en-US" altLang="ko-KR"/>
              <a:t>Any opponent can decrypt ciphertext using A’s public key</a:t>
            </a:r>
          </a:p>
          <a:p>
            <a:r>
              <a:rPr lang="en-US" altLang="ko-KR"/>
              <a:t>Authentication O</a:t>
            </a:r>
          </a:p>
          <a:p>
            <a:pPr lvl="1"/>
            <a:r>
              <a:rPr lang="en-US" altLang="ko-KR"/>
              <a:t>Only A can encrypt a message</a:t>
            </a:r>
          </a:p>
          <a:p>
            <a:r>
              <a:rPr lang="en-US" altLang="ko-KR"/>
              <a:t>Digital Signature O</a:t>
            </a:r>
          </a:p>
          <a:p>
            <a:pPr lvl="1"/>
            <a:r>
              <a:rPr lang="en-US" altLang="ko-KR"/>
              <a:t>B has means to prove that message come from A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24A2103-8B0B-460D-9FCC-ACFFCD5752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5717" b="33696"/>
          <a:stretch/>
        </p:blipFill>
        <p:spPr>
          <a:xfrm>
            <a:off x="6172200" y="3455738"/>
            <a:ext cx="6019800" cy="1297015"/>
          </a:xfrm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E7A2C4B6-1B31-4AFD-95C1-3DB79CCB5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94"/>
          <a:stretch/>
        </p:blipFill>
        <p:spPr>
          <a:xfrm>
            <a:off x="6225208" y="3204762"/>
            <a:ext cx="5913783" cy="1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6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E902E-D129-4997-BCE1-A57307B4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Public-Key Encryption: Type 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86F78-A7B8-412B-A133-4E71273794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Confidentiality O</a:t>
            </a:r>
          </a:p>
          <a:p>
            <a:pPr lvl="1"/>
            <a:r>
              <a:rPr lang="en-US" altLang="ko-KR"/>
              <a:t>Using B’s public key</a:t>
            </a:r>
          </a:p>
          <a:p>
            <a:r>
              <a:rPr lang="en-US" altLang="ko-KR"/>
              <a:t>Authentication O</a:t>
            </a:r>
          </a:p>
          <a:p>
            <a:r>
              <a:rPr lang="en-US" altLang="ko-KR"/>
              <a:t>Digital Signature O</a:t>
            </a:r>
          </a:p>
          <a:p>
            <a:pPr lvl="1"/>
            <a:r>
              <a:rPr lang="en-US" altLang="ko-KR"/>
              <a:t>Using A’s private key</a:t>
            </a:r>
          </a:p>
          <a:p>
            <a:r>
              <a:rPr lang="en-US" altLang="ko-KR"/>
              <a:t>Need 4times of public key encryption/decryption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821ACE-BC07-4323-8D85-C751A036B9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8926"/>
          <a:stretch/>
        </p:blipFill>
        <p:spPr>
          <a:xfrm>
            <a:off x="6096000" y="3498810"/>
            <a:ext cx="6019800" cy="1317704"/>
          </a:xfrm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439438C0-CED5-4D21-9BD9-638C99DF9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94"/>
          <a:stretch/>
        </p:blipFill>
        <p:spPr>
          <a:xfrm>
            <a:off x="6225208" y="3204762"/>
            <a:ext cx="5913783" cy="1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2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E1E2-B6D4-447F-B0EF-56A2F742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Message Authentication Code(MAC)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3D4DCF-5CB0-4317-97D3-28368298B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Generate a small fixed-size block of data using a secret key</a:t>
                </a:r>
              </a:p>
              <a:p>
                <a:pPr lvl="1"/>
                <a:r>
                  <a:rPr lang="en-US" altLang="ko-KR"/>
                  <a:t>And appended to the message</a:t>
                </a:r>
              </a:p>
              <a:p>
                <a:r>
                  <a:rPr lang="en-US" altLang="ko-KR"/>
                  <a:t>Calculation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/>
                  <a:t> = variable-length message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/>
                  <a:t> = MAC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/>
                  <a:t> = shared secret key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𝑀𝐴𝐶</m:t>
                    </m:r>
                  </m:oMath>
                </a14:m>
                <a:r>
                  <a:rPr lang="en-US" altLang="ko-KR"/>
                  <a:t> = fixed-length message authentication code, also called tag</a:t>
                </a:r>
                <a:endParaRPr lang="ko-KR" altLang="en-US"/>
              </a:p>
              <a:p>
                <a:r>
                  <a:rPr lang="en-US" altLang="ko-KR"/>
                  <a:t>Verification</a:t>
                </a:r>
              </a:p>
              <a:p>
                <a:pPr lvl="1"/>
                <a:r>
                  <a:rPr lang="en-US" altLang="ko-KR"/>
                  <a:t>Generate a new MAC by same calculation on received message using same secret key</a:t>
                </a:r>
              </a:p>
              <a:p>
                <a:pPr lvl="1"/>
                <a:r>
                  <a:rPr lang="en-US" altLang="ko-KR"/>
                  <a:t>Received MAC is compared to calculated MAC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3D4DCF-5CB0-4317-97D3-28368298B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47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51287-8939-4F6B-960B-36BD610A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 altLang="ko-KR"/>
              <a:t>Features of MAC function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F2E82F7-F41B-4899-8B60-EA6A104F8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38676"/>
              </a:xfrm>
            </p:spPr>
            <p:txBody>
              <a:bodyPr/>
              <a:lstStyle/>
              <a:p>
                <a:r>
                  <a:rPr lang="en-US" altLang="ko-KR"/>
                  <a:t>One way function</a:t>
                </a:r>
              </a:p>
              <a:p>
                <a:r>
                  <a:rPr lang="en-US" altLang="ko-KR"/>
                  <a:t>Any arbitrary length message can be input</a:t>
                </a:r>
              </a:p>
              <a:p>
                <a:r>
                  <a:rPr lang="en-US" altLang="ko-KR"/>
                  <a:t>Many-to-One mapping</a:t>
                </a:r>
              </a:p>
              <a:p>
                <a:r>
                  <a:rPr lang="en-US" altLang="ko-KR"/>
                  <a:t>Generate fixed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-bit MAC</a:t>
                </a:r>
              </a:p>
              <a:p>
                <a:r>
                  <a:rPr lang="en-US" altLang="ko-KR"/>
                  <a:t>Not provide digital signature</a:t>
                </a:r>
              </a:p>
              <a:p>
                <a:pPr lvl="1"/>
                <a:r>
                  <a:rPr lang="en-US" altLang="ko-KR"/>
                  <a:t>Use same key shared by sender and receiver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F2E82F7-F41B-4899-8B60-EA6A104F8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38676"/>
              </a:xfrm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11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D0E7C-D031-4128-85A3-067662DA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110BC-B368-49BD-95C3-98B07DF51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12.1 Message Authentication Requirements</a:t>
            </a:r>
          </a:p>
          <a:p>
            <a:r>
              <a:rPr lang="en-US" altLang="ko-KR"/>
              <a:t>12.2 Message Authentication Functions</a:t>
            </a:r>
          </a:p>
          <a:p>
            <a:r>
              <a:rPr lang="en-US" altLang="ko-KR"/>
              <a:t>12.3 Requirements for Message Authentication Codes</a:t>
            </a:r>
          </a:p>
          <a:p>
            <a:r>
              <a:rPr lang="en-US" altLang="ko-KR"/>
              <a:t>12.4 Security of MACs</a:t>
            </a:r>
          </a:p>
          <a:p>
            <a:r>
              <a:rPr lang="en-US" altLang="ko-KR"/>
              <a:t>12.5 MACs Based on Hash Functions: HMAC</a:t>
            </a:r>
          </a:p>
          <a:p>
            <a:r>
              <a:rPr lang="en-US" altLang="ko-KR"/>
              <a:t>12.6 MACs Based on Block Ciphers: DAA and CMAC</a:t>
            </a:r>
          </a:p>
          <a:p>
            <a:r>
              <a:rPr lang="en-US" altLang="ko-KR"/>
              <a:t>12.7 Authenticated Encryption: CCM and GCM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1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F28E6-449F-49D6-AFFD-638C1BAF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Assured by MAC?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34704-066B-4AE3-AF16-89448861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Message has not been altered</a:t>
            </a:r>
          </a:p>
          <a:p>
            <a:pPr lvl="1"/>
            <a:r>
              <a:rPr lang="en-US" altLang="ko-KR"/>
              <a:t>Attacker cannot alter the MAC to correspond to the alterations in the message</a:t>
            </a:r>
          </a:p>
          <a:p>
            <a:r>
              <a:rPr lang="en-US" altLang="ko-KR"/>
              <a:t>Message is from the alleged sender</a:t>
            </a:r>
          </a:p>
          <a:p>
            <a:pPr lvl="1"/>
            <a:r>
              <a:rPr lang="en-US" altLang="ko-KR"/>
              <a:t>No one else knows the secret key</a:t>
            </a:r>
          </a:p>
          <a:p>
            <a:r>
              <a:rPr lang="en-US" altLang="ko-KR"/>
              <a:t>If message includes a sequence number, can be assured of the proper sequence</a:t>
            </a:r>
          </a:p>
          <a:p>
            <a:pPr lvl="1"/>
            <a:r>
              <a:rPr lang="en-US" altLang="ko-KR"/>
              <a:t>Attacker cannot successfully alter the sequence number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9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5CDD1-4C82-49EB-B072-787C2F77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Uses of MAC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D995B-DB56-4F9B-B837-07A2B08DA7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Not performing encryption: case (a)</a:t>
            </a:r>
          </a:p>
          <a:p>
            <a:pPr lvl="1"/>
            <a:r>
              <a:rPr lang="en-US" altLang="ko-KR"/>
              <a:t>Message M is transmitted in the clear</a:t>
            </a:r>
          </a:p>
          <a:p>
            <a:r>
              <a:rPr lang="en-US" altLang="ko-KR"/>
              <a:t>Performing encryption: case (b) and (c)</a:t>
            </a:r>
          </a:p>
          <a:p>
            <a:pPr lvl="1"/>
            <a:r>
              <a:rPr lang="en-US" altLang="ko-KR"/>
              <a:t>Use two separate keys shared by A and B</a:t>
            </a:r>
          </a:p>
          <a:p>
            <a:pPr lvl="2"/>
            <a:r>
              <a:rPr lang="en-US" altLang="ko-KR"/>
              <a:t>One for MAC</a:t>
            </a:r>
          </a:p>
          <a:p>
            <a:pPr lvl="2"/>
            <a:r>
              <a:rPr lang="en-US" altLang="ko-KR"/>
              <a:t>The other for encryption</a:t>
            </a:r>
          </a:p>
          <a:p>
            <a:pPr lvl="1"/>
            <a:r>
              <a:rPr lang="en-US" altLang="ko-KR"/>
              <a:t>Case (b)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Plaintext M || MAC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Entire block is encrypted</a:t>
            </a:r>
          </a:p>
          <a:p>
            <a:pPr lvl="1"/>
            <a:r>
              <a:rPr lang="en-US" altLang="ko-KR"/>
              <a:t>Case (c) 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Message is encrypted first</a:t>
            </a:r>
          </a:p>
          <a:p>
            <a:pPr marL="1144800" lvl="2" indent="-230400">
              <a:buFont typeface="+mj-lt"/>
              <a:buAutoNum type="arabicPeriod"/>
            </a:pPr>
            <a:r>
              <a:rPr lang="en-US" altLang="ko-KR"/>
              <a:t>Ciphertext || MAC from ciphertext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5B19CA4-9715-4877-97DE-6A6F62E66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64659"/>
            <a:ext cx="6019800" cy="4201052"/>
          </a:xfrm>
        </p:spPr>
      </p:pic>
    </p:spTree>
    <p:extLst>
      <p:ext uri="{BB962C8B-B14F-4D97-AF65-F5344CB8AC3E}">
        <p14:creationId xmlns:p14="http://schemas.microsoft.com/office/powerpoint/2010/main" val="150477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E97CD-63F4-47FA-9B62-79484709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Use MAC Instead of Symmetric Cryptosystem?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2BF7BB7-77EE-4503-8D53-EDB6BDC8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Same</a:t>
            </a:r>
            <a:r>
              <a:rPr lang="ko-KR" altLang="en-US"/>
              <a:t> </a:t>
            </a:r>
            <a:r>
              <a:rPr lang="en-US" altLang="ko-KR"/>
              <a:t>message</a:t>
            </a:r>
            <a:r>
              <a:rPr lang="ko-KR" altLang="en-US"/>
              <a:t>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broadcast</a:t>
            </a:r>
            <a:r>
              <a:rPr lang="ko-KR" altLang="en-US"/>
              <a:t> </a:t>
            </a:r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number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destinations</a:t>
            </a:r>
          </a:p>
          <a:p>
            <a:pPr lvl="1"/>
            <a:r>
              <a:rPr lang="en-US" altLang="ko-KR"/>
              <a:t>E.g., alarm signal in a military control center</a:t>
            </a:r>
          </a:p>
          <a:p>
            <a:r>
              <a:rPr lang="en-US" altLang="ko-KR"/>
              <a:t>One side has a heavy load and cannot afford the time to decrypt all incoming messages</a:t>
            </a:r>
          </a:p>
          <a:p>
            <a:pPr lvl="1"/>
            <a:r>
              <a:rPr lang="en-US" altLang="ko-KR"/>
              <a:t>Authentication is carried out on a selective basis</a:t>
            </a:r>
          </a:p>
          <a:p>
            <a:r>
              <a:rPr lang="en-US" altLang="ko-KR"/>
              <a:t>Authentication of a computer program in plaintext</a:t>
            </a:r>
          </a:p>
          <a:p>
            <a:pPr lvl="1"/>
            <a:r>
              <a:rPr lang="en-US" altLang="ko-KR"/>
              <a:t>Computer program can be executed without having to decrypt it every time</a:t>
            </a:r>
          </a:p>
          <a:p>
            <a:r>
              <a:rPr lang="en-US" altLang="ko-KR"/>
              <a:t>No concern to keep messages secret, but important to authenticate messages</a:t>
            </a:r>
          </a:p>
          <a:p>
            <a:pPr lvl="1"/>
            <a:r>
              <a:rPr lang="en-US" altLang="ko-KR"/>
              <a:t>E.g., Simple Network Management Protocol Version 3 (SNMPv3)</a:t>
            </a:r>
          </a:p>
          <a:p>
            <a:pPr lvl="1"/>
            <a:r>
              <a:rPr lang="en-US" altLang="ko-KR"/>
              <a:t>No need to conceal SNMP traffic, but need to authenticate incoming message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1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4FC07D-D7CE-4CC1-8F1C-677FB685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12.3 Requirements for Message Authentication Codes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3D6282-8EAE-4AF5-9203-D3E2F0B94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2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8D51-13CA-41F9-B4F4-290C98E5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Consideration on MAC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FC6143-C2A9-45C5-8EA3-30508FBD1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For Symmetric or asymmetric encryption, the security of the scheme depends on the bit length of the key</a:t>
                </a:r>
              </a:p>
              <a:p>
                <a:pPr lvl="1"/>
                <a:r>
                  <a:rPr lang="en-US" altLang="ko-KR"/>
                  <a:t>Brute-force attack using all possible keys</a:t>
                </a:r>
              </a:p>
              <a:p>
                <a:r>
                  <a:rPr lang="en-US" altLang="ko-KR"/>
                  <a:t>In case of MAC, consideration is different</a:t>
                </a:r>
              </a:p>
              <a:p>
                <a:pPr lvl="1"/>
                <a:r>
                  <a:rPr lang="en-US" altLang="ko-KR"/>
                  <a:t>How to discover a key using brute-force method?</a:t>
                </a:r>
              </a:p>
              <a:p>
                <a:pPr lvl="1"/>
                <a:r>
                  <a:rPr lang="en-US" altLang="ko-KR"/>
                  <a:t>Given known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-bit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/>
                  <a:t>,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Brute-force all possible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/>
                  <a:t>-bit keys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baseline="-25000"/>
              </a:p>
              <a:p>
                <a:pPr lvl="2"/>
                <a:r>
                  <a:rPr lang="en-US" altLang="ko-KR"/>
                  <a:t>Since MAC is many-to-one mapping,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keys will produce a match</a:t>
                </a:r>
              </a:p>
              <a:p>
                <a:pPr lvl="1"/>
                <a:r>
                  <a:rPr lang="en-US" altLang="ko-KR"/>
                  <a:t>Thus, opponent has no way of knowing which is the correct key</a:t>
                </a:r>
              </a:p>
              <a:p>
                <a:pPr lvl="2"/>
                <a:r>
                  <a:rPr lang="en-US" altLang="ko-KR"/>
                  <a:t>Must iterate the attack</a:t>
                </a:r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FC6143-C2A9-45C5-8EA3-30508FBD1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73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45467-E14B-45CC-B72F-22F7E253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Requirements of MAC function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E4BE807-7968-4AC0-97C2-A44502189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Infeasible to construct a new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ko-KR" b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should be uniformly distributed</a:t>
                </a:r>
              </a:p>
              <a:p>
                <a:pPr lvl="1"/>
                <a:r>
                  <a:rPr lang="en-US" altLang="ko-KR"/>
                  <a:t>Thwart a brute-force attack based on chosen plaintext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𝑀𝐴𝐶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𝑀𝐴𝐶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en-US" altLang="ko-KR"/>
                  <a:t>Should not be weaker with respect to certain parts or bits of the message</a:t>
                </a:r>
              </a:p>
              <a:p>
                <a:pPr lvl="1"/>
                <a:r>
                  <a:rPr lang="en-US" altLang="ko-KR"/>
                  <a:t>Thwart attempting variations on M at the known “weak spots”</a:t>
                </a:r>
              </a:p>
              <a:p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E4BE807-7968-4AC0-97C2-A44502189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36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534BDEE-D4BE-4630-BA51-A7F17DA8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12.4 Security of MACs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F88661F-F560-4BEC-B0B3-4C8E24928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Group attacks on MACs into 2 categories: brute-force and cryptanalysis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0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EE8E7-5C34-4541-A634-CABC7F10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Brute-Force Attacks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3DF7A33-0675-49FC-BC0F-1AEC3EE4B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More difficult undertaking than a brute-force attack on a hash function</a:t>
                </a:r>
              </a:p>
              <a:p>
                <a:r>
                  <a:rPr lang="en-US" altLang="ko-KR"/>
                  <a:t>Attacks on Hash</a:t>
                </a:r>
              </a:p>
              <a:p>
                <a:pPr lvl="1"/>
                <a:r>
                  <a:rPr lang="en-US" altLang="ko-KR"/>
                  <a:t>Given message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/>
                  <a:t> and hash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-bit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Brute-force repeatedly offline with picking random message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ko-KR"/>
                  <a:t>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Attacks on MAC</a:t>
                </a:r>
              </a:p>
              <a:p>
                <a:pPr lvl="1"/>
                <a:r>
                  <a:rPr lang="en-US" altLang="ko-KR"/>
                  <a:t>Given message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/>
                  <a:t> and MAC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-bit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For random message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Finding message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Or finding a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So, 2 lines of attacks are possible: key and tag</a:t>
                </a:r>
              </a:p>
              <a:p>
                <a:pPr lvl="2"/>
                <a:endParaRPr lang="en-US" altLang="ko-KR"/>
              </a:p>
              <a:p>
                <a:pPr lvl="1"/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3DF7A33-0675-49FC-BC0F-1AEC3EE4B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443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F601E-A9E9-4107-85B2-C60437DB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Description of Brute-Force Attacks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197CEA2-160E-4D8C-AF6C-33F2BE27C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Determine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/>
                  <a:t>-bit MAC key</a:t>
                </a:r>
              </a:p>
              <a:p>
                <a:pPr lvl="1"/>
                <a:r>
                  <a:rPr lang="en-US" altLang="ko-KR"/>
                  <a:t>More than one key is found to produce the correct value</a:t>
                </a:r>
              </a:p>
              <a:p>
                <a:pPr lvl="2"/>
                <a:r>
                  <a:rPr lang="en-US" altLang="ko-KR"/>
                  <a:t>Because MAC is many-to-one mapping</a:t>
                </a:r>
              </a:p>
              <a:p>
                <a:pPr lvl="1"/>
                <a:r>
                  <a:rPr lang="en-US" altLang="ko-KR"/>
                  <a:t>Additional text-tag pairs must be tested.</a:t>
                </a:r>
              </a:p>
              <a:p>
                <a:pPr lvl="2"/>
                <a:r>
                  <a:rPr lang="en-US" altLang="ko-KR"/>
                  <a:t>So, it takes a level of effort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en-US" altLang="ko-KR"/>
                  <a:t>Work 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-bit tag without recovering of the key</a:t>
                </a:r>
              </a:p>
              <a:p>
                <a:pPr lvl="1"/>
                <a:r>
                  <a:rPr lang="en-US" altLang="ko-KR"/>
                  <a:t>Objective</a:t>
                </a:r>
              </a:p>
              <a:p>
                <a:pPr lvl="2"/>
                <a:r>
                  <a:rPr lang="en-US" altLang="ko-KR"/>
                  <a:t>Generate a valid tag for a given message</a:t>
                </a:r>
              </a:p>
              <a:p>
                <a:pPr lvl="2"/>
                <a:r>
                  <a:rPr lang="en-US" altLang="ko-KR"/>
                  <a:t>Find a message that matches a given tag</a:t>
                </a:r>
              </a:p>
              <a:p>
                <a:pPr lvl="1"/>
                <a:r>
                  <a:rPr lang="en-US" altLang="ko-KR"/>
                  <a:t>Cannot be conducted offline without further input</a:t>
                </a:r>
              </a:p>
              <a:p>
                <a:pPr lvl="1"/>
                <a:r>
                  <a:rPr lang="en-US" altLang="ko-KR"/>
                  <a:t>Level of effort is comparable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197CEA2-160E-4D8C-AF6C-33F2BE27C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9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08390-7CBF-416E-A692-C2D8F33D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Cryptanalysis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A7F4368-D5FF-4AB0-B067-5EB8A56F61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Exploit some property of the algorithm</a:t>
                </a:r>
              </a:p>
              <a:p>
                <a:pPr lvl="1"/>
                <a:r>
                  <a:rPr lang="en-US" altLang="ko-KR"/>
                  <a:t>To perform some attack other than an exhaustive search</a:t>
                </a:r>
              </a:p>
              <a:p>
                <a:r>
                  <a:rPr lang="en-US" altLang="ko-KR"/>
                  <a:t>Ideal MAC algorithm will require a cryptanalytic effort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/>
                  <a:t> brute-force effort</a:t>
                </a:r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A7F4368-D5FF-4AB0-B067-5EB8A56F6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9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2A6319-2F31-4F8E-ACE5-1435827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12.1 Message Authentication Requirements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A334A-728D-4FA8-92A9-4AEAA05E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47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BE1CBC-764A-450B-9BD3-38B15EC5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12.5 MACs Based on Hash Functions: HMAC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6A010D6-9664-449E-BA4C-31F48F8D6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30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7C046-1BEC-4D48-B918-712C900A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Hash Based Message Authentication Code(HMAC)?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2B35A-8F00-4880-BC71-9598F9DF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Motivations for MAC derived from cryptographic hash function</a:t>
            </a:r>
          </a:p>
          <a:p>
            <a:pPr lvl="1"/>
            <a:r>
              <a:rPr lang="en-US" altLang="ko-KR"/>
              <a:t>Hash functions (e.g., MD5 and SHA) generally execute faster than block cipher(e.g., DES)</a:t>
            </a:r>
          </a:p>
          <a:p>
            <a:pPr lvl="1"/>
            <a:r>
              <a:rPr lang="en-US" altLang="ko-KR"/>
              <a:t>Library code for hash functions is widely available</a:t>
            </a:r>
          </a:p>
          <a:p>
            <a:r>
              <a:rPr lang="en-US" altLang="ko-KR"/>
              <a:t>Hash function (e.g., SHA) was not designed for use as a MAC</a:t>
            </a:r>
          </a:p>
          <a:p>
            <a:pPr lvl="1"/>
            <a:r>
              <a:rPr lang="en-US" altLang="ko-KR"/>
              <a:t>Since not rely on a secret key</a:t>
            </a:r>
          </a:p>
          <a:p>
            <a:pPr lvl="1"/>
            <a:r>
              <a:rPr lang="en-US" altLang="ko-KR"/>
              <a:t>Incorporation of a secret key into an existing hash algorithm is “HMAC”</a:t>
            </a:r>
          </a:p>
          <a:p>
            <a:r>
              <a:rPr lang="en-US" altLang="ko-KR"/>
              <a:t>Design Objectives</a:t>
            </a:r>
          </a:p>
          <a:p>
            <a:pPr lvl="1"/>
            <a:r>
              <a:rPr lang="en-US" altLang="ko-KR"/>
              <a:t>Use available hash functions and allow easy replaceability</a:t>
            </a:r>
          </a:p>
          <a:p>
            <a:pPr lvl="1"/>
            <a:r>
              <a:rPr lang="en-US" altLang="ko-KR"/>
              <a:t>Preserve the original performance of the hash function</a:t>
            </a:r>
          </a:p>
        </p:txBody>
      </p:sp>
    </p:spTree>
    <p:extLst>
      <p:ext uri="{BB962C8B-B14F-4D97-AF65-F5344CB8AC3E}">
        <p14:creationId xmlns:p14="http://schemas.microsoft.com/office/powerpoint/2010/main" val="13701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E618D-35C2-4C0C-9D25-30AE5234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Terms of HMAC Algorithm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9DBD7A-A294-4C21-8A34-2592FF3B71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6697" y="763785"/>
            <a:ext cx="4646075" cy="5725914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내용 개체 틀 8">
                <a:extLst>
                  <a:ext uri="{FF2B5EF4-FFF2-40B4-BE49-F238E27FC236}">
                    <a16:creationId xmlns:a16="http://schemas.microsoft.com/office/drawing/2014/main" id="{64DFBBBB-8CC8-402F-955E-0AF42E869B1C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072473141"/>
                  </p:ext>
                </p:extLst>
              </p:nvPr>
            </p:nvGraphicFramePr>
            <p:xfrm>
              <a:off x="838200" y="1825624"/>
              <a:ext cx="5326911" cy="43518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8094">
                      <a:extLst>
                        <a:ext uri="{9D8B030D-6E8A-4147-A177-3AD203B41FA5}">
                          <a16:colId xmlns:a16="http://schemas.microsoft.com/office/drawing/2014/main" val="3083893927"/>
                        </a:ext>
                      </a:extLst>
                    </a:gridCol>
                    <a:gridCol w="4568817">
                      <a:extLst>
                        <a:ext uri="{9D8B030D-6E8A-4147-A177-3AD203B41FA5}">
                          <a16:colId xmlns:a16="http://schemas.microsoft.com/office/drawing/2014/main" val="2683782716"/>
                        </a:ext>
                      </a:extLst>
                    </a:gridCol>
                  </a:tblGrid>
                  <a:tr h="4298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Term</a:t>
                          </a:r>
                          <a:endParaRPr lang="ko-KR" altLang="en-US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Description</a:t>
                          </a:r>
                          <a:endParaRPr lang="ko-KR" altLang="en-US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833998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Embedded hash function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3163532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Initial value input to hash function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6329219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Message input to HMAC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58520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ko-KR" i="1" baseline="-25000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ko-KR"/>
                            <a:t>-</a:t>
                          </a:r>
                          <a:r>
                            <a:rPr lang="en-US" altLang="ko-KR" err="1"/>
                            <a:t>th</a:t>
                          </a:r>
                          <a:r>
                            <a:rPr lang="en-US" altLang="ko-KR"/>
                            <a:t> block of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6315258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Number of bits in a block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9930463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length of hash code 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3343775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Secret key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altLang="ko-KR"/>
                            <a:t> padded with zeros on the left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765139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dirty="0" smtClean="0">
                                    <a:latin typeface="Cambria Math" panose="02040503050406030204" pitchFamily="18" charset="0"/>
                                  </a:rPr>
                                  <m:t>𝑖𝑝𝑎𝑑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00110110 repeated b/8 times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552674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𝑜𝑝𝑎𝑑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01011100 repeated b/8 times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25977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내용 개체 틀 8">
                <a:extLst>
                  <a:ext uri="{FF2B5EF4-FFF2-40B4-BE49-F238E27FC236}">
                    <a16:creationId xmlns:a16="http://schemas.microsoft.com/office/drawing/2014/main" id="{64DFBBBB-8CC8-402F-955E-0AF42E869B1C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072473141"/>
                  </p:ext>
                </p:extLst>
              </p:nvPr>
            </p:nvGraphicFramePr>
            <p:xfrm>
              <a:off x="838200" y="1825624"/>
              <a:ext cx="5326911" cy="43518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8094">
                      <a:extLst>
                        <a:ext uri="{9D8B030D-6E8A-4147-A177-3AD203B41FA5}">
                          <a16:colId xmlns:a16="http://schemas.microsoft.com/office/drawing/2014/main" val="3083893927"/>
                        </a:ext>
                      </a:extLst>
                    </a:gridCol>
                    <a:gridCol w="4568817">
                      <a:extLst>
                        <a:ext uri="{9D8B030D-6E8A-4147-A177-3AD203B41FA5}">
                          <a16:colId xmlns:a16="http://schemas.microsoft.com/office/drawing/2014/main" val="2683782716"/>
                        </a:ext>
                      </a:extLst>
                    </a:gridCol>
                  </a:tblGrid>
                  <a:tr h="4298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Term</a:t>
                          </a:r>
                          <a:endParaRPr lang="ko-KR" altLang="en-US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Description</a:t>
                          </a:r>
                          <a:endParaRPr lang="ko-KR" altLang="en-US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833998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101408" r="-601600" b="-82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Embedded hash function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3163532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198611" r="-601600" b="-7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Initial value input to hash function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6329219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302817" r="-601600" b="-6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Message input to HMAC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58520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397222" r="-6016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800" t="-397222" r="-267" b="-5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315258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497222" r="-60160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Number of bits in a block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9930463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605634" r="-601600" b="-3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length of hash code 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3343775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695833" r="-60160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800" t="-695833" r="-267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65139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0" t="-807042" r="-601600" b="-115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00110110 repeated b/8 times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552674"/>
                      </a:ext>
                    </a:extLst>
                  </a:tr>
                  <a:tr h="4357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𝑜𝑝𝑎𝑑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/>
                            <a:t>01011100 repeated b/8 times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25977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2823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DFCBE-699A-4A3E-B8D3-C23F1C09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HMAC Algorithm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8A9383-4152-48D9-8A8D-06670AC5596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6"/>
                <a:ext cx="5181600" cy="4664074"/>
              </a:xfrm>
            </p:spPr>
            <p:txBody>
              <a:bodyPr/>
              <a:lstStyle/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Append zeros to the left end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/>
                  <a:t> and 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ko-KR"/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 baseline="300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𝑖𝑝𝑎𝑑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to produce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/>
                  <a:t>-bit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Append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/>
                  <a:t>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ko-KR"/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Apply hash function to stream generated in step 3</a:t>
                </a:r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𝑜𝑝𝑎𝑑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to produce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/>
                  <a:t>-bit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Append hash result from step 4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273600" indent="-273600">
                  <a:buFont typeface="+mj-lt"/>
                  <a:buAutoNum type="arabicPeriod"/>
                </a:pPr>
                <a:r>
                  <a:rPr lang="en-US" altLang="ko-KR"/>
                  <a:t>Apply hash function to the stream generated in step 6 and output the result</a:t>
                </a:r>
              </a:p>
              <a:p>
                <a:pPr lvl="1"/>
                <a:r>
                  <a:rPr lang="en-US" altLang="ko-KR"/>
                  <a:t>This result is hash code</a:t>
                </a:r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8A9383-4152-48D9-8A8D-06670AC55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6"/>
                <a:ext cx="5181600" cy="4664074"/>
              </a:xfrm>
              <a:blipFill>
                <a:blip r:embed="rId3"/>
                <a:stretch>
                  <a:fillRect l="-1294" t="-653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14D38AB6-6814-439B-AF85-8B839ABE6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70756" y="202507"/>
            <a:ext cx="5101503" cy="6287193"/>
          </a:xfrm>
        </p:spPr>
      </p:pic>
    </p:spTree>
    <p:extLst>
      <p:ext uri="{BB962C8B-B14F-4D97-AF65-F5344CB8AC3E}">
        <p14:creationId xmlns:p14="http://schemas.microsoft.com/office/powerpoint/2010/main" val="3918350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C47CA-795A-4C9D-83B2-88AF2FB4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ko-KR"/>
              <a:t>Execution of HMAC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EAFD9F-550B-40F2-A4DA-5F64BD38E9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4074"/>
              </a:xfrm>
            </p:spPr>
            <p:txBody>
              <a:bodyPr anchor="ctr">
                <a:normAutofit/>
              </a:bodyPr>
              <a:lstStyle/>
              <a:p>
                <a:r>
                  <a:rPr lang="en-US" altLang="ko-KR"/>
                  <a:t>Should execute in approximately the same time as the embedded hash function</a:t>
                </a:r>
              </a:p>
              <a:p>
                <a:r>
                  <a:rPr lang="en-US" altLang="ko-KR"/>
                  <a:t>HMAC adds three executions of the hash compression</a:t>
                </a:r>
              </a:p>
              <a:p>
                <a:r>
                  <a:rPr lang="en-US" altLang="ko-KR"/>
                  <a:t>For more efficient implementation</a:t>
                </a:r>
              </a:p>
              <a:p>
                <a:pPr lvl="1"/>
                <a:r>
                  <a:rPr lang="en-US" altLang="ko-KR" sz="2000"/>
                  <a:t>Two quantities are precomputed: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𝑖𝑝𝑎𝑑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𝑝𝑎𝑑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0"/>
              </a:p>
              <a:p>
                <a:pPr lvl="1"/>
                <a:r>
                  <a:rPr lang="en-US" altLang="ko-KR" sz="2000"/>
                  <a:t>Precomputed quantities are initial value (IV) in the hash function</a:t>
                </a:r>
              </a:p>
              <a:p>
                <a:pPr lvl="1"/>
                <a:r>
                  <a:rPr lang="en-US" altLang="ko-KR" sz="2000"/>
                  <a:t>Only one additional compression function is added</a:t>
                </a:r>
              </a:p>
              <a:p>
                <a:pPr lvl="1"/>
                <a:endParaRPr lang="ko-KR" altLang="en-US" sz="200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EAFD9F-550B-40F2-A4DA-5F64BD38E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4074"/>
              </a:xfrm>
              <a:blipFill>
                <a:blip r:embed="rId2"/>
                <a:stretch>
                  <a:fillRect l="-1059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94592A-B0A4-4362-BA67-8AA4AAD4D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807" y="601516"/>
            <a:ext cx="5181600" cy="5888183"/>
          </a:xfr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7801CA-F805-44B7-9155-8034340D9FBE}"/>
              </a:ext>
            </a:extLst>
          </p:cNvPr>
          <p:cNvSpPr/>
          <p:nvPr/>
        </p:nvSpPr>
        <p:spPr>
          <a:xfrm>
            <a:off x="9207795" y="5220586"/>
            <a:ext cx="2360428" cy="13255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2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1E237-1C93-4F84-88DD-4A3477B1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Security of HMAC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1FF1A2-3425-45AC-A1DC-A9B99DCEF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Security of MAC function is based on embedded hash function</a:t>
                </a:r>
              </a:p>
              <a:p>
                <a:r>
                  <a:rPr lang="en-US" altLang="ko-KR"/>
                  <a:t>Possible attacks in hash function</a:t>
                </a:r>
              </a:p>
              <a:p>
                <a:pPr lvl="1"/>
                <a:r>
                  <a:rPr lang="en-US" altLang="ko-KR"/>
                  <a:t>Compute output of compression function even with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/>
                  <a:t> that is random, secret, and unknown to the attacker</a:t>
                </a:r>
              </a:p>
              <a:p>
                <a:pPr lvl="2"/>
                <a:r>
                  <a:rPr lang="en-US" altLang="ko-KR"/>
                  <a:t>Require brute-force attack on the key: level of effort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Find collisions in the hash function even when the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/>
                  <a:t> is random and secret</a:t>
                </a:r>
              </a:p>
              <a:p>
                <a:pPr lvl="2"/>
                <a:r>
                  <a:rPr lang="en-US" altLang="ko-KR"/>
                  <a:t>Two messages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/>
                  <a:t> that produce the same hash</a:t>
                </a:r>
              </a:p>
              <a:p>
                <a:pPr lvl="2"/>
                <a:r>
                  <a:rPr lang="en-US" altLang="ko-KR"/>
                  <a:t>Birthday attack on finding message: level of effort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/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1FF1A2-3425-45AC-A1DC-A9B99DCEF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325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3C34129-173A-4834-A474-C807941B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12.6 MACs Based on Block Ciphers: DAA and CMAC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49C90A-0C0C-45C7-BB55-B5D6F1D15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Data Authentication Algorithm(DAA) – obsolete</a:t>
            </a:r>
          </a:p>
          <a:p>
            <a:r>
              <a:rPr lang="en-US" altLang="ko-KR"/>
              <a:t>Cipher-Based Message Authentication(CMAC)</a:t>
            </a:r>
          </a:p>
        </p:txBody>
      </p:sp>
    </p:spTree>
    <p:extLst>
      <p:ext uri="{BB962C8B-B14F-4D97-AF65-F5344CB8AC3E}">
        <p14:creationId xmlns:p14="http://schemas.microsoft.com/office/powerpoint/2010/main" val="2576390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0121B3-7363-42D0-9498-8C54DD4A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Authentication</a:t>
            </a:r>
            <a:r>
              <a:rPr lang="ko-KR" altLang="en-US"/>
              <a:t> </a:t>
            </a:r>
            <a:r>
              <a:rPr lang="en-US" altLang="ko-KR"/>
              <a:t>Algorithm(DAA)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21FB9CE4-59D5-4800-8BF7-08BC69631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Security weakness has been discovered</a:t>
                </a:r>
              </a:p>
              <a:p>
                <a:pPr lvl="1"/>
                <a:r>
                  <a:rPr lang="en-US" altLang="ko-KR"/>
                  <a:t>Replaced by newer algorithms</a:t>
                </a:r>
              </a:p>
              <a:p>
                <a:r>
                  <a:rPr lang="en-US" altLang="ko-KR"/>
                  <a:t>Cipher block chaining mode of operation of 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/>
                  <a:t> of zero (No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Data are grouped by 64-bit blocks</a:t>
                </a:r>
              </a:p>
              <a:p>
                <a:pPr lvl="1"/>
                <a:r>
                  <a:rPr lang="en-US" altLang="ko-KR"/>
                  <a:t>Final block is padded on the right with zeros</a:t>
                </a:r>
              </a:p>
              <a:p>
                <a:pPr lvl="1"/>
                <a:r>
                  <a:rPr lang="en-US" altLang="ko-KR"/>
                  <a:t>Encrypt using secret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Data Authentication Code(DAC) is calculated</a:t>
                </a:r>
                <a:endParaRPr lang="ko-KR" altLang="en-US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21FB9CE4-59D5-4800-8BF7-08BC69631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0836E73-6EC2-405F-8AE9-EEC99673E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865"/>
          <a:stretch/>
        </p:blipFill>
        <p:spPr>
          <a:xfrm>
            <a:off x="6172202" y="2583712"/>
            <a:ext cx="5886832" cy="2928876"/>
          </a:xfrm>
        </p:spPr>
      </p:pic>
    </p:spTree>
    <p:extLst>
      <p:ext uri="{BB962C8B-B14F-4D97-AF65-F5344CB8AC3E}">
        <p14:creationId xmlns:p14="http://schemas.microsoft.com/office/powerpoint/2010/main" val="64083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E5036-2586-4942-B0B6-F143C251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Limitation on DAA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69FB01-0178-46ED-AEEA-FBB1850F60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Situation</a:t>
                </a:r>
              </a:p>
              <a:p>
                <a:pPr lvl="1"/>
                <a:r>
                  <a:rPr lang="en-US" altLang="ko-KR"/>
                  <a:t>One block message X</a:t>
                </a:r>
              </a:p>
              <a:p>
                <a:pPr lvl="1"/>
                <a:r>
                  <a:rPr lang="en-US" altLang="ko-KR"/>
                  <a:t>Encrypt once with only key K</a:t>
                </a:r>
              </a:p>
              <a:p>
                <a:pPr lvl="2"/>
                <a:r>
                  <a:rPr lang="en-US" altLang="ko-KR"/>
                  <a:t>No use of IV in DAA</a:t>
                </a:r>
              </a:p>
              <a:p>
                <a:r>
                  <a:rPr lang="en-US" altLang="ko-KR"/>
                  <a:t>Attacker </a:t>
                </a:r>
              </a:p>
              <a:p>
                <a:pPr lvl="1"/>
                <a:r>
                  <a:rPr lang="en-US" altLang="ko-KR"/>
                  <a:t>Observe (X, T) pair</a:t>
                </a:r>
              </a:p>
              <a:p>
                <a:pPr lvl="1"/>
                <a:r>
                  <a:rPr lang="en-US" altLang="ko-KR"/>
                  <a:t>Generate 2 blocks message</a:t>
                </a:r>
              </a:p>
              <a:p>
                <a:pPr lvl="2"/>
                <a:r>
                  <a:rPr lang="en-US" altLang="ko-KR"/>
                  <a:t>X and X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/>
                  <a:t>T</a:t>
                </a:r>
              </a:p>
              <a:p>
                <a:pPr lvl="1"/>
                <a:r>
                  <a:rPr lang="en-US" altLang="ko-KR"/>
                  <a:t>With this message MAC is still T</a:t>
                </a:r>
              </a:p>
              <a:p>
                <a:r>
                  <a:rPr lang="en-US" altLang="ko-KR"/>
                  <a:t>Overcome this limitation using 3 keys in CMAC</a:t>
                </a:r>
              </a:p>
              <a:p>
                <a:endParaRPr lang="en-US" altLang="ko-KR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69FB01-0178-46ED-AEEA-FBB1850F6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E430B97-1437-4BED-8D8C-180D38A61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7050" y="2700337"/>
            <a:ext cx="3771900" cy="2914650"/>
          </a:xfrm>
        </p:spPr>
      </p:pic>
    </p:spTree>
    <p:extLst>
      <p:ext uri="{BB962C8B-B14F-4D97-AF65-F5344CB8AC3E}">
        <p14:creationId xmlns:p14="http://schemas.microsoft.com/office/powerpoint/2010/main" val="209883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E262A-CE94-4A2C-B98A-764C52F7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Cipher-Based Message Authentication Code(CMAC)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EFE539-ABE7-4166-8A9A-300A63BE3C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Message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/>
                  <a:t> is divided into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 blocks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/>
                  <a:t>-bit block</a:t>
                </a:r>
              </a:p>
              <a:p>
                <a:r>
                  <a:rPr lang="en-US" altLang="ko-KR"/>
                  <a:t>Keys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/>
                  <a:t>-bit encryption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/>
                  <a:t>-bit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</a:t>
                </a:r>
              </a:p>
              <a:p>
                <a:pPr lvl="2"/>
                <a:r>
                  <a:rPr lang="en-US" altLang="ko-KR"/>
                  <a:t>Derived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Multiplication is in finite filed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en-US" altLang="ko-KR"/>
                  <a:t>Encryption with AES or DES</a:t>
                </a:r>
              </a:p>
              <a:p>
                <a:r>
                  <a:rPr lang="en-US" altLang="ko-KR"/>
                  <a:t>MAC is leftmost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𝑇𝑙𝑒𝑛</m:t>
                    </m:r>
                  </m:oMath>
                </a14:m>
                <a:r>
                  <a:rPr lang="en-US" altLang="ko-KR"/>
                  <a:t>-bits of result</a:t>
                </a:r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EFE539-ABE7-4166-8A9A-300A63BE3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131" b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7F4A01-DB8F-41B7-8251-950DFC6B8E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732998"/>
            <a:ext cx="5748251" cy="4414186"/>
          </a:xfr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6C683E-9897-43FA-9EAD-C4CBEFD78CFA}"/>
              </a:ext>
            </a:extLst>
          </p:cNvPr>
          <p:cNvSpPr/>
          <p:nvPr/>
        </p:nvSpPr>
        <p:spPr>
          <a:xfrm>
            <a:off x="6019803" y="2658364"/>
            <a:ext cx="614914" cy="6058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049BD9-9C75-485E-A31F-681FEB9C2DB2}"/>
              </a:ext>
            </a:extLst>
          </p:cNvPr>
          <p:cNvSpPr/>
          <p:nvPr/>
        </p:nvSpPr>
        <p:spPr>
          <a:xfrm>
            <a:off x="11329022" y="2257864"/>
            <a:ext cx="614914" cy="6058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3229997-411E-4CE6-9099-45A226A7E1AB}"/>
              </a:ext>
            </a:extLst>
          </p:cNvPr>
          <p:cNvSpPr/>
          <p:nvPr/>
        </p:nvSpPr>
        <p:spPr>
          <a:xfrm>
            <a:off x="11311299" y="4387923"/>
            <a:ext cx="614914" cy="6058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6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DB23E-38E2-4AA3-8FF1-C3540A5F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Attacks on Communications Across a Network #1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ADCCF-B51F-42AB-9A45-F8A20C756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Disclosure</a:t>
            </a:r>
          </a:p>
          <a:p>
            <a:pPr lvl="1"/>
            <a:r>
              <a:rPr lang="en-US" altLang="ko-KR"/>
              <a:t>Release of message contents to any person or process not possessing the appropriate cryptographic key</a:t>
            </a:r>
          </a:p>
          <a:p>
            <a:r>
              <a:rPr lang="en-US" altLang="ko-KR"/>
              <a:t>Traffic analysis</a:t>
            </a:r>
          </a:p>
          <a:p>
            <a:pPr lvl="1"/>
            <a:r>
              <a:rPr lang="en-US" altLang="ko-KR"/>
              <a:t>Discovery of the pattern of traffic between parties</a:t>
            </a:r>
          </a:p>
          <a:p>
            <a:pPr lvl="1"/>
            <a:r>
              <a:rPr lang="en-US" altLang="ko-KR"/>
              <a:t>E.g., frequency and duration of connections, the number and length of messages between parties</a:t>
            </a:r>
          </a:p>
        </p:txBody>
      </p:sp>
    </p:spTree>
    <p:extLst>
      <p:ext uri="{BB962C8B-B14F-4D97-AF65-F5344CB8AC3E}">
        <p14:creationId xmlns:p14="http://schemas.microsoft.com/office/powerpoint/2010/main" val="2058925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D245DC-3CC1-4E15-B7D3-6B8DF784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12.7 Authenticated Encryption: CCM and GCM 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EF3FF1-DA7C-4500-A863-B74E2DDA5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96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259E9E1-69AD-4888-BF67-3AAB9F8A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Authenticated Encryption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F059C46-63B1-42F6-91E1-F1D821004B5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/>
                  <a:t>Hash then encryption </a:t>
                </a:r>
              </a:p>
              <a:p>
                <a:pPr lvl="1"/>
                <a:r>
                  <a:rPr lang="en-US" altLang="ko-KR"/>
                  <a:t>Compute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Encrypt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MAC then encryption</a:t>
                </a:r>
              </a:p>
              <a:p>
                <a:pPr lvl="1"/>
                <a:r>
                  <a:rPr lang="en-US" altLang="ko-KR"/>
                  <a:t>Compute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Encrypt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F059C46-63B1-42F6-91E1-F1D821004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E20CDB2C-6AC0-4EA7-BA05-838D5A3D5A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r>
                  <a:rPr lang="en-US" altLang="ko-KR"/>
                  <a:t>Encrypt then MAC</a:t>
                </a:r>
              </a:p>
              <a:p>
                <a:pPr lvl="1"/>
                <a:r>
                  <a:rPr lang="en-US" altLang="ko-KR"/>
                  <a:t>Encrypt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Authenticate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Yield pair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Independently encryption and MAC</a:t>
                </a:r>
              </a:p>
              <a:p>
                <a:pPr lvl="1"/>
                <a:r>
                  <a:rPr lang="en-US" altLang="ko-KR"/>
                  <a:t>Encrypt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Authenticate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Yield pair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ko-KR" altLang="en-US"/>
              </a:p>
              <a:p>
                <a:endParaRPr lang="ko-KR" altLang="en-US"/>
              </a:p>
            </p:txBody>
          </p:sp>
        </mc:Choice>
        <mc:Fallback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E20CDB2C-6AC0-4EA7-BA05-838D5A3D5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552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E6CC4-F733-4D1D-B270-F7AB55DC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CCM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1B029-EFC9-4DC7-B7FB-0BA33A232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Encrypt then MAC</a:t>
            </a:r>
          </a:p>
          <a:p>
            <a:r>
              <a:rPr lang="en-US" altLang="ko-KR"/>
              <a:t>Associated data</a:t>
            </a:r>
          </a:p>
          <a:p>
            <a:pPr lvl="1"/>
            <a:r>
              <a:rPr lang="en-US" altLang="ko-KR"/>
              <a:t>E.g., protocol header</a:t>
            </a:r>
          </a:p>
          <a:p>
            <a:r>
              <a:rPr lang="en-US" altLang="ko-KR"/>
              <a:t>Nonce</a:t>
            </a:r>
          </a:p>
          <a:p>
            <a:pPr lvl="1"/>
            <a:r>
              <a:rPr lang="en-US" altLang="ko-KR"/>
              <a:t>Unique value for transaction</a:t>
            </a:r>
          </a:p>
          <a:p>
            <a:r>
              <a:rPr lang="en-US" altLang="ko-KR"/>
              <a:t>Above inputs are formatted as a sequence of blocks</a:t>
            </a:r>
          </a:p>
          <a:p>
            <a:pPr lvl="1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EE9EB0A-A0ED-4828-8FB4-CDED3A788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0726" y="1825625"/>
            <a:ext cx="4124547" cy="4664075"/>
          </a:xfrm>
        </p:spPr>
      </p:pic>
    </p:spTree>
    <p:extLst>
      <p:ext uri="{BB962C8B-B14F-4D97-AF65-F5344CB8AC3E}">
        <p14:creationId xmlns:p14="http://schemas.microsoft.com/office/powerpoint/2010/main" val="3925086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CF7F8-FD83-4C7A-8404-72C7C3FC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Encryption and Decryption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0D4CDD-F74E-4AE2-BF8E-2D21D67FA4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Encryption and MAC</a:t>
                </a:r>
              </a:p>
              <a:p>
                <a:r>
                  <a:rPr lang="en-US" altLang="ko-KR"/>
                  <a:t>Make tag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𝐶𝑀𝐴𝐶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/>
              </a:p>
              <a:p>
                <a:r>
                  <a:rPr lang="en-US" altLang="ko-KR"/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||…||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by Ctr mode encryption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𝐶𝑡𝑟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Return cipher text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𝑀𝑆𝐵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𝑝𝑙𝑒𝑛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𝑀𝑆𝐵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𝑡𝑙𝑒𝑛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0D4CDD-F74E-4AE2-BF8E-2D21D67FA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BDABAE5-DBAB-45EC-92AF-772278DC933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ko-KR"/>
                  <a:t>Decryption and verification</a:t>
                </a:r>
              </a:p>
              <a:p>
                <a:r>
                  <a:rPr lang="en-US" altLang="ko-KR"/>
                  <a:t>Compute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same way</a:t>
                </a:r>
              </a:p>
              <a:p>
                <a:r>
                  <a:rPr lang="en-US" altLang="ko-KR" b="0"/>
                  <a:t>Set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𝑀𝑆𝐵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𝑝𝑙𝑒𝑛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)⊕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𝑀𝑆𝐵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𝑝𝑙𝑒𝑛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 b="0"/>
                  <a:t>Set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′=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𝐿𝑆𝐵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𝑡𝑙𝑒𝑛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𝑀𝑆𝐵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𝑡𝑙𝑒𝑛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Make tag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and compare it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BDABAE5-DBAB-45EC-92AF-772278DC9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488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6EA62AB-31A6-46AF-B551-ECACA598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AE553F5-4EE1-4504-96DC-44A5078EC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Designed to be parallelizable</a:t>
                </a:r>
              </a:p>
              <a:p>
                <a:pPr lvl="1"/>
                <a:r>
                  <a:rPr lang="en-US" altLang="ko-KR"/>
                  <a:t>Provide high throughput</a:t>
                </a:r>
              </a:p>
              <a:p>
                <a:r>
                  <a:rPr lang="en-US" altLang="ko-KR"/>
                  <a:t>Operation</a:t>
                </a:r>
              </a:p>
              <a:p>
                <a:pPr lvl="1"/>
                <a:r>
                  <a:rPr lang="en-US" altLang="ko-KR"/>
                  <a:t>Message is encrypted in variant of CTR mode</a:t>
                </a:r>
              </a:p>
              <a:p>
                <a:pPr lvl="1"/>
                <a:r>
                  <a:rPr lang="en-US" altLang="ko-KR"/>
                  <a:t>Resulting ciphertext is multiplied with key material and message length information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128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/>
              </a:p>
              <a:p>
                <a:pPr lvl="2"/>
                <a:r>
                  <a:rPr lang="en-US" altLang="ko-KR"/>
                  <a:t>To generate authenticator tag</a:t>
                </a:r>
              </a:p>
              <a:p>
                <a:r>
                  <a:rPr lang="en-US" altLang="ko-KR"/>
                  <a:t>Functions</a:t>
                </a:r>
              </a:p>
              <a:p>
                <a:pPr lvl="1"/>
                <a:r>
                  <a:rPr lang="en-US" altLang="ko-KR">
                    <a:latin typeface="Consolas" panose="020B0609020204030204" pitchFamily="49" charset="0"/>
                  </a:rPr>
                  <a:t>GHASH</a:t>
                </a:r>
                <a:r>
                  <a:rPr lang="en-US" altLang="ko-KR"/>
                  <a:t>: keyed hash function</a:t>
                </a:r>
              </a:p>
              <a:p>
                <a:pPr lvl="1"/>
                <a:r>
                  <a:rPr lang="en-US" altLang="ko-KR">
                    <a:latin typeface="Consolas" panose="020B0609020204030204" pitchFamily="49" charset="0"/>
                  </a:rPr>
                  <a:t>GCTR</a:t>
                </a:r>
                <a:r>
                  <a:rPr lang="en-US" altLang="ko-KR"/>
                  <a:t>: CTR mode with counters incremented by one operation</a:t>
                </a:r>
              </a:p>
              <a:p>
                <a:endParaRPr lang="ko-KR" altLang="en-US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AE553F5-4EE1-4504-96DC-44A5078EC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67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67FD3-9056-4653-82AB-59DC0944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Function of GCM: </a:t>
            </a:r>
            <a:r>
              <a:rPr lang="en-US" altLang="ko-KR">
                <a:latin typeface="Consolas" panose="020B0609020204030204" pitchFamily="49" charset="0"/>
              </a:rPr>
              <a:t>GHASH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4DDA680-60FF-483D-B11D-54FD5CA617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Calculate 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𝐺𝐻𝐴𝑆𝐻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/>
                  <a:t> designates multiplications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128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Performance implications</a:t>
                </a:r>
              </a:p>
              <a:p>
                <a:pPr lvl="1"/>
                <a:r>
                  <a:rPr lang="en-US" altLang="ko-KR"/>
                  <a:t>If same hash key is used for multiple messages</a:t>
                </a:r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/>
                  <a:t> can be precalculated one time</a:t>
                </a:r>
              </a:p>
              <a:p>
                <a:pPr lvl="2"/>
                <a:r>
                  <a:rPr lang="en-US" altLang="ko-KR"/>
                  <a:t>Blocks of data can be processed in parallel</a:t>
                </a:r>
              </a:p>
              <a:p>
                <a:pPr lvl="1"/>
                <a:endParaRPr lang="ko-KR" altLang="en-US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4DDA680-60FF-483D-B11D-54FD5CA61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5BB8DBE-834B-4810-9C54-7C96FC11F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091" t="36048"/>
          <a:stretch/>
        </p:blipFill>
        <p:spPr>
          <a:xfrm>
            <a:off x="6019800" y="1502229"/>
            <a:ext cx="6096000" cy="2501514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00401C-C9AD-4E7C-8F89-FDD1073812B3}"/>
              </a:ext>
            </a:extLst>
          </p:cNvPr>
          <p:cNvSpPr/>
          <p:nvPr/>
        </p:nvSpPr>
        <p:spPr>
          <a:xfrm>
            <a:off x="6622312" y="3336345"/>
            <a:ext cx="361507" cy="41467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9C8DCB-4ADE-489E-9812-3F3ECD37BFF7}"/>
              </a:ext>
            </a:extLst>
          </p:cNvPr>
          <p:cNvCxnSpPr>
            <a:cxnSpLocks/>
          </p:cNvCxnSpPr>
          <p:nvPr/>
        </p:nvCxnSpPr>
        <p:spPr>
          <a:xfrm>
            <a:off x="7554685" y="1219200"/>
            <a:ext cx="0" cy="2950029"/>
          </a:xfrm>
          <a:prstGeom prst="line">
            <a:avLst/>
          </a:prstGeom>
          <a:ln w="57150">
            <a:solidFill>
              <a:srgbClr val="A2C2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BDB3B8-1D4C-4EE5-A595-F9D889775FC1}"/>
              </a:ext>
            </a:extLst>
          </p:cNvPr>
          <p:cNvCxnSpPr/>
          <p:nvPr/>
        </p:nvCxnSpPr>
        <p:spPr>
          <a:xfrm flipV="1">
            <a:off x="6983819" y="3004458"/>
            <a:ext cx="962752" cy="52251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B72953-B878-42AF-8262-232940FAB790}"/>
              </a:ext>
            </a:extLst>
          </p:cNvPr>
          <p:cNvSpPr txBox="1"/>
          <p:nvPr/>
        </p:nvSpPr>
        <p:spPr>
          <a:xfrm>
            <a:off x="5943600" y="3872796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2"/>
                </a:solidFill>
              </a:rPr>
              <a:t>Calculate H</a:t>
            </a:r>
          </a:p>
        </p:txBody>
      </p:sp>
      <p:pic>
        <p:nvPicPr>
          <p:cNvPr id="21" name="내용 개체 틀 6">
            <a:extLst>
              <a:ext uri="{FF2B5EF4-FFF2-40B4-BE49-F238E27FC236}">
                <a16:creationId xmlns:a16="http://schemas.microsoft.com/office/drawing/2014/main" id="{AD6703B7-2A5B-4D6C-9A02-9775D9403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73" t="3837" b="71238"/>
          <a:stretch/>
        </p:blipFill>
        <p:spPr>
          <a:xfrm>
            <a:off x="8163652" y="188463"/>
            <a:ext cx="3952148" cy="9749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A89D9B-D1B7-404B-8D75-E5AEF6A85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330" y="4125524"/>
            <a:ext cx="3901313" cy="261922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C7E488-B70C-4C27-8DD0-1DFEC23A91CE}"/>
              </a:ext>
            </a:extLst>
          </p:cNvPr>
          <p:cNvSpPr/>
          <p:nvPr/>
        </p:nvSpPr>
        <p:spPr>
          <a:xfrm>
            <a:off x="7685315" y="1446446"/>
            <a:ext cx="4430483" cy="25572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74AA0-EF67-42F2-8611-350F671CA6B7}"/>
              </a:ext>
            </a:extLst>
          </p:cNvPr>
          <p:cNvSpPr txBox="1"/>
          <p:nvPr/>
        </p:nvSpPr>
        <p:spPr>
          <a:xfrm>
            <a:off x="9247416" y="1027910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6"/>
                </a:solidFill>
              </a:rPr>
              <a:t>GHASH</a:t>
            </a:r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7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0F9D2-8C84-436D-A2A2-CEB601AC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Function of GCM: </a:t>
            </a:r>
            <a:r>
              <a:rPr lang="en-US" altLang="ko-KR">
                <a:latin typeface="Consolas" panose="020B0609020204030204" pitchFamily="49" charset="0"/>
              </a:rPr>
              <a:t>GCTR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7B995FC-9176-4CC1-B450-3965C26D021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Counter variables are incremented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Increment rightmost 32 bits by 1 and mod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and remaining bits are unchanged</a:t>
                </a:r>
              </a:p>
              <a:p>
                <a:r>
                  <a:rPr lang="en-US" altLang="ko-KR"/>
                  <a:t>Encrypt X on CTR mode</a:t>
                </a:r>
              </a:p>
              <a:p>
                <a:pPr lvl="1"/>
                <a:r>
                  <a:rPr lang="en-US" altLang="ko-KR"/>
                  <a:t>Can be performed in parallel</a:t>
                </a:r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7B995FC-9176-4CC1-B450-3965C26D0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00E9B2B-7129-4B7D-ACD5-474C999483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878056"/>
            <a:ext cx="6130819" cy="4559212"/>
          </a:xfrm>
        </p:spPr>
      </p:pic>
    </p:spTree>
    <p:extLst>
      <p:ext uri="{BB962C8B-B14F-4D97-AF65-F5344CB8AC3E}">
        <p14:creationId xmlns:p14="http://schemas.microsoft.com/office/powerpoint/2010/main" val="2655153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Calculate 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 ciphertext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 calculating tag and calculate 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BDFA926-2B6D-45DE-8F03-CB6DBDD2D7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273536"/>
            <a:ext cx="5948680" cy="5124363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D5496E-9655-48C3-B17D-6BFFAB851F90}"/>
              </a:ext>
            </a:extLst>
          </p:cNvPr>
          <p:cNvSpPr/>
          <p:nvPr/>
        </p:nvSpPr>
        <p:spPr>
          <a:xfrm>
            <a:off x="8229600" y="1265088"/>
            <a:ext cx="1595120" cy="2072472"/>
          </a:xfrm>
          <a:prstGeom prst="rect">
            <a:avLst/>
          </a:prstGeom>
          <a:noFill/>
          <a:ln w="38100">
            <a:solidFill>
              <a:srgbClr val="E99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AEB687-9F56-4B1D-904F-BC3103F52120}"/>
              </a:ext>
            </a:extLst>
          </p:cNvPr>
          <p:cNvSpPr/>
          <p:nvPr/>
        </p:nvSpPr>
        <p:spPr>
          <a:xfrm>
            <a:off x="7792720" y="3027683"/>
            <a:ext cx="386080" cy="309877"/>
          </a:xfrm>
          <a:prstGeom prst="rect">
            <a:avLst/>
          </a:prstGeom>
          <a:noFill/>
          <a:ln w="38100">
            <a:solidFill>
              <a:srgbClr val="A2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9DFDF-7FCB-426F-A8C1-D2887D1BA449}"/>
              </a:ext>
            </a:extLst>
          </p:cNvPr>
          <p:cNvSpPr/>
          <p:nvPr/>
        </p:nvSpPr>
        <p:spPr>
          <a:xfrm>
            <a:off x="9829800" y="3027683"/>
            <a:ext cx="386080" cy="309877"/>
          </a:xfrm>
          <a:prstGeom prst="rect">
            <a:avLst/>
          </a:prstGeom>
          <a:noFill/>
          <a:ln w="38100">
            <a:solidFill>
              <a:srgbClr val="A2C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D18876-C2DB-4BB7-BA49-D5801FC70C4C}"/>
              </a:ext>
            </a:extLst>
          </p:cNvPr>
          <p:cNvSpPr/>
          <p:nvPr/>
        </p:nvSpPr>
        <p:spPr>
          <a:xfrm>
            <a:off x="6888480" y="3602036"/>
            <a:ext cx="1026160" cy="13255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EB681-3E97-48FD-B5F2-F0D87BCC04C9}"/>
              </a:ext>
            </a:extLst>
          </p:cNvPr>
          <p:cNvSpPr/>
          <p:nvPr/>
        </p:nvSpPr>
        <p:spPr>
          <a:xfrm>
            <a:off x="8178800" y="3982720"/>
            <a:ext cx="1620520" cy="25069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0E0406-E0DC-41C8-8E87-AD14D3913A32}"/>
              </a:ext>
            </a:extLst>
          </p:cNvPr>
          <p:cNvSpPr/>
          <p:nvPr/>
        </p:nvSpPr>
        <p:spPr>
          <a:xfrm>
            <a:off x="6390640" y="1265088"/>
            <a:ext cx="1026160" cy="153907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AA210-977B-4C28-894B-2CE9AB4A451D}"/>
              </a:ext>
            </a:extLst>
          </p:cNvPr>
          <p:cNvSpPr txBox="1"/>
          <p:nvPr/>
        </p:nvSpPr>
        <p:spPr>
          <a:xfrm>
            <a:off x="9812020" y="4000941"/>
            <a:ext cx="58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6"/>
                </a:solidFill>
                <a:latin typeface="Consolas" panose="020B0609020204030204" pitchFamily="49" charset="0"/>
              </a:rPr>
              <a:t>❺</a:t>
            </a:r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77677-0B81-4330-954F-3F5F4BE6A2E9}"/>
              </a:ext>
            </a:extLst>
          </p:cNvPr>
          <p:cNvSpPr txBox="1"/>
          <p:nvPr/>
        </p:nvSpPr>
        <p:spPr>
          <a:xfrm>
            <a:off x="6431280" y="39507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❶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2C8EA7-59B3-4BC4-8723-126F00B10090}"/>
              </a:ext>
            </a:extLst>
          </p:cNvPr>
          <p:cNvSpPr txBox="1"/>
          <p:nvPr/>
        </p:nvSpPr>
        <p:spPr>
          <a:xfrm>
            <a:off x="6659880" y="873724"/>
            <a:ext cx="58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  <a:latin typeface="Consolas" panose="020B0609020204030204" pitchFamily="49" charset="0"/>
              </a:rPr>
              <a:t>❷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A4393-2A66-480A-94C0-409B91CBA20E}"/>
              </a:ext>
            </a:extLst>
          </p:cNvPr>
          <p:cNvSpPr txBox="1"/>
          <p:nvPr/>
        </p:nvSpPr>
        <p:spPr>
          <a:xfrm>
            <a:off x="8825230" y="90420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99998"/>
                </a:solidFill>
                <a:latin typeface="Consolas" panose="020B0609020204030204" pitchFamily="49" charset="0"/>
              </a:rPr>
              <a:t>❸</a:t>
            </a:r>
            <a:endParaRPr lang="ko-KR" altLang="en-US">
              <a:solidFill>
                <a:srgbClr val="E9999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0F4FE-70D9-4908-BC7D-1C98B67E72E5}"/>
              </a:ext>
            </a:extLst>
          </p:cNvPr>
          <p:cNvSpPr txBox="1"/>
          <p:nvPr/>
        </p:nvSpPr>
        <p:spPr>
          <a:xfrm>
            <a:off x="9875520" y="2663950"/>
            <a:ext cx="5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A2C2F3"/>
                </a:solidFill>
                <a:latin typeface="Consolas" panose="020B0609020204030204" pitchFamily="49" charset="0"/>
              </a:rPr>
              <a:t>❹</a:t>
            </a:r>
            <a:endParaRPr lang="ko-KR" altLang="en-US">
              <a:solidFill>
                <a:srgbClr val="A2C2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76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Calculate H</a:t>
                </a:r>
              </a:p>
              <a:p>
                <a:pPr lvl="1"/>
                <a:r>
                  <a:rPr lang="en-US" altLang="ko-KR"/>
                  <a:t>Encrypt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altLang="ko-KR"/>
                  <a:t> with key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/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Generate ciphertext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for calculating tag and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2ECF156-4232-4A0D-B6E0-0323070B4D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9522" y="1690693"/>
            <a:ext cx="1876538" cy="2667948"/>
          </a:xfrm>
        </p:spPr>
      </p:pic>
    </p:spTree>
    <p:extLst>
      <p:ext uri="{BB962C8B-B14F-4D97-AF65-F5344CB8AC3E}">
        <p14:creationId xmlns:p14="http://schemas.microsoft.com/office/powerpoint/2010/main" val="1383482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Case 1: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=96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Pad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∥1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Case 2: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Pad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0…0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𝑙𝑒𝑛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𝐼𝑉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sub>
                    </m:sSub>
                  </m:oMath>
                </a14:m>
                <a:r>
                  <a:rPr lang="en-US" altLang="ko-KR"/>
                  <a:t> and </a:t>
                </a:r>
                <a:r>
                  <a:rPr lang="en-US" altLang="ko-KR">
                    <a:latin typeface="Consolas" panose="020B0609020204030204" pitchFamily="49" charset="0"/>
                  </a:rPr>
                  <a:t>GHASH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Generate ciphertext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for calculating tag and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77DAAFB-26F5-4EC1-8C39-8D614101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12"/>
          <a:stretch/>
        </p:blipFill>
        <p:spPr>
          <a:xfrm>
            <a:off x="8466008" y="514988"/>
            <a:ext cx="3675192" cy="5974711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E63E3F1-C936-482C-9D47-E5B6EE1E7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-202" r="10325" b="80543"/>
          <a:stretch/>
        </p:blipFill>
        <p:spPr>
          <a:xfrm>
            <a:off x="5763449" y="514988"/>
            <a:ext cx="2908110" cy="1325563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AC3A21-5CCA-4227-9E1B-59656184C4E4}"/>
              </a:ext>
            </a:extLst>
          </p:cNvPr>
          <p:cNvSpPr/>
          <p:nvPr/>
        </p:nvSpPr>
        <p:spPr>
          <a:xfrm>
            <a:off x="7305040" y="1027910"/>
            <a:ext cx="822960" cy="343690"/>
          </a:xfrm>
          <a:prstGeom prst="rect">
            <a:avLst/>
          </a:prstGeom>
          <a:noFill/>
          <a:ln w="28575">
            <a:solidFill>
              <a:srgbClr val="E99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0F0686-7098-438D-8B39-14929B268E74}"/>
              </a:ext>
            </a:extLst>
          </p:cNvPr>
          <p:cNvSpPr/>
          <p:nvPr/>
        </p:nvSpPr>
        <p:spPr>
          <a:xfrm>
            <a:off x="9113520" y="2743200"/>
            <a:ext cx="2946400" cy="1950720"/>
          </a:xfrm>
          <a:prstGeom prst="rect">
            <a:avLst/>
          </a:prstGeom>
          <a:noFill/>
          <a:ln w="28575">
            <a:solidFill>
              <a:srgbClr val="E99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1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DB23E-38E2-4AA3-8FF1-C3540A5F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Attacks on Communications Across a Network #2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ADCCF-B51F-42AB-9A45-F8A20C756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Source repudiation</a:t>
            </a:r>
          </a:p>
          <a:p>
            <a:pPr lvl="1"/>
            <a:r>
              <a:rPr lang="en-US" altLang="ko-KR"/>
              <a:t>Denial of transmission of message by source</a:t>
            </a:r>
          </a:p>
          <a:p>
            <a:r>
              <a:rPr lang="en-US" altLang="ko-KR"/>
              <a:t>Destination repudiation</a:t>
            </a:r>
          </a:p>
          <a:p>
            <a:pPr lvl="1"/>
            <a:r>
              <a:rPr lang="en-US" altLang="ko-KR"/>
              <a:t>Denial of receipt of message by destination</a:t>
            </a:r>
          </a:p>
          <a:p>
            <a:r>
              <a:rPr lang="en-US" altLang="ko-KR"/>
              <a:t>These are related to digital signature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1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4074"/>
              </a:xfrm>
            </p:spPr>
            <p:txBody>
              <a:bodyPr anchor="t">
                <a:normAutofit/>
              </a:bodyPr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Generate ciphertext</a:t>
                </a:r>
              </a:p>
              <a:p>
                <a:pPr lvl="1"/>
                <a:r>
                  <a:rPr lang="en-US" altLang="ko-KR"/>
                  <a:t>Encrypt plaintext with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/>
                  <a:t> on CTR mode</a:t>
                </a:r>
              </a:p>
              <a:p>
                <a:pPr lvl="1"/>
                <a:r>
                  <a:rPr lang="en-US" altLang="ko-KR"/>
                  <a:t>Counter value starts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Incremented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for calculating tag and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4074"/>
              </a:xfrm>
              <a:blipFill>
                <a:blip r:embed="rId2"/>
                <a:stretch>
                  <a:fillRect l="-1294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8398D3-90D0-429C-A73F-5F0282D7A4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120" y="1690692"/>
            <a:ext cx="5181600" cy="4119372"/>
          </a:xfrm>
          <a:noFill/>
        </p:spPr>
      </p:pic>
    </p:spTree>
    <p:extLst>
      <p:ext uri="{BB962C8B-B14F-4D97-AF65-F5344CB8AC3E}">
        <p14:creationId xmlns:p14="http://schemas.microsoft.com/office/powerpoint/2010/main" val="3938343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Generate ciphertext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How many bits are needed to be multiples of 128</a:t>
                </a:r>
              </a:p>
              <a:p>
                <a:pPr lvl="2"/>
                <a:r>
                  <a:rPr lang="en-US" altLang="ko-KR"/>
                  <a:t>Which is equal or larger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/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for calculating tag and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C057D04-0B32-4A53-B3F1-22D05ABDE4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120" y="1566472"/>
            <a:ext cx="5181600" cy="4450861"/>
          </a:xfrm>
        </p:spPr>
      </p:pic>
    </p:spTree>
    <p:extLst>
      <p:ext uri="{BB962C8B-B14F-4D97-AF65-F5344CB8AC3E}">
        <p14:creationId xmlns:p14="http://schemas.microsoft.com/office/powerpoint/2010/main" val="3653209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Generate ciphertext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for calculating tag and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𝐺𝐻𝐴𝑆𝐻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</m:oMath>
                </a14:m>
                <a:endParaRPr lang="en-US" altLang="ko-KR" b="0"/>
              </a:p>
              <a:p>
                <a:pPr lvl="2"/>
                <a:r>
                  <a:rPr lang="en-US" altLang="ko-KR"/>
                  <a:t>Input consists of associated data, ciphertext and length of them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𝑇𝑎𝑔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𝑀𝑆𝐵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𝑇𝑙𝑒𝑛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𝐺𝐶𝑇𝑅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Encrypt S on CTR mode</a:t>
                </a:r>
              </a:p>
              <a:p>
                <a:pPr lvl="2"/>
                <a:r>
                  <a:rPr lang="en-US" altLang="ko-KR"/>
                  <a:t>Take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𝑇𝑙𝑒𝑛</m:t>
                    </m:r>
                  </m:oMath>
                </a14:m>
                <a:r>
                  <a:rPr lang="en-US" altLang="ko-KR"/>
                  <a:t> most</a:t>
                </a:r>
                <a:r>
                  <a:rPr lang="ko-KR" altLang="en-US"/>
                  <a:t> </a:t>
                </a:r>
                <a:r>
                  <a:rPr lang="en-US" altLang="ko-KR"/>
                  <a:t>significant bits for tag 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94" t="-653" r="-471" b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18816F4-C388-4BC9-9649-E8862742B5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7065" y="931627"/>
            <a:ext cx="5662695" cy="5558073"/>
          </a:xfrm>
        </p:spPr>
      </p:pic>
    </p:spTree>
    <p:extLst>
      <p:ext uri="{BB962C8B-B14F-4D97-AF65-F5344CB8AC3E}">
        <p14:creationId xmlns:p14="http://schemas.microsoft.com/office/powerpoint/2010/main" val="2066801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A6C7-1AA0-4E24-A9BD-41E55186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Operation of GCM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H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Generate ciphertext</a:t>
                </a: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>
                    <a:solidFill>
                      <a:schemeClr val="bg2">
                        <a:lumMod val="75000"/>
                      </a:schemeClr>
                    </a:solidFill>
                  </a:rPr>
                  <a:t>for calculating tag and 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9200" indent="-349200">
                  <a:buFont typeface="+mj-lt"/>
                  <a:buAutoNum type="arabicPeriod"/>
                </a:pPr>
                <a:r>
                  <a:rPr lang="en-US" altLang="ko-KR"/>
                  <a:t>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3F92BB-6E53-4147-9CDB-0C6DCF545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10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 and explain possible attacks that are relevant to message authentication</a:t>
            </a:r>
          </a:p>
          <a:p>
            <a:r>
              <a:rPr lang="en-US" altLang="ko-KR"/>
              <a:t>Overview the message authentication functions</a:t>
            </a:r>
          </a:p>
          <a:p>
            <a:r>
              <a:rPr lang="en-US" altLang="ko-KR"/>
              <a:t>Understand the Requirements and security of MAC</a:t>
            </a:r>
          </a:p>
          <a:p>
            <a:r>
              <a:rPr lang="en-US" altLang="ko-KR"/>
              <a:t>HMAC</a:t>
            </a:r>
          </a:p>
          <a:p>
            <a:r>
              <a:rPr lang="en-US" altLang="ko-KR"/>
              <a:t>DAA and CMAC</a:t>
            </a:r>
          </a:p>
          <a:p>
            <a:r>
              <a:rPr lang="en-US" altLang="ko-KR"/>
              <a:t>CCM and GCM</a:t>
            </a:r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DB23E-38E2-4AA3-8FF1-C3540A5F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Attacks on Communications Across a Network #3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ADCCF-B51F-42AB-9A45-F8A20C756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Masquerade</a:t>
            </a:r>
          </a:p>
          <a:p>
            <a:pPr lvl="1"/>
            <a:r>
              <a:rPr lang="en-US" altLang="ko-KR"/>
              <a:t>Insertion of messages into the network from a fraudulent source</a:t>
            </a:r>
          </a:p>
          <a:p>
            <a:pPr lvl="2"/>
            <a:r>
              <a:rPr lang="en-US" altLang="ko-KR"/>
              <a:t>Creation of messages by an opponent</a:t>
            </a:r>
          </a:p>
          <a:p>
            <a:pPr lvl="2"/>
            <a:r>
              <a:rPr lang="en-US" altLang="ko-KR"/>
              <a:t>Fraudulent acknowledgments of message receipt or nonreceipt</a:t>
            </a:r>
          </a:p>
          <a:p>
            <a:r>
              <a:rPr lang="en-US" altLang="ko-KR"/>
              <a:t>Content modification</a:t>
            </a:r>
          </a:p>
          <a:p>
            <a:pPr lvl="1"/>
            <a:r>
              <a:rPr lang="en-US" altLang="ko-KR"/>
              <a:t>Changes to the contents of a message</a:t>
            </a:r>
          </a:p>
          <a:p>
            <a:r>
              <a:rPr lang="en-US" altLang="ko-KR"/>
              <a:t>Sequence modification</a:t>
            </a:r>
          </a:p>
          <a:p>
            <a:pPr lvl="1"/>
            <a:r>
              <a:rPr lang="en-US" altLang="ko-KR"/>
              <a:t>Modification to a sequence of messages between parties</a:t>
            </a:r>
          </a:p>
          <a:p>
            <a:r>
              <a:rPr lang="en-US" altLang="ko-KR"/>
              <a:t>Timing modification</a:t>
            </a:r>
          </a:p>
          <a:p>
            <a:pPr lvl="1"/>
            <a:r>
              <a:rPr lang="en-US" altLang="ko-KR"/>
              <a:t>Delay or replay of messages</a:t>
            </a:r>
          </a:p>
        </p:txBody>
      </p:sp>
    </p:spTree>
    <p:extLst>
      <p:ext uri="{BB962C8B-B14F-4D97-AF65-F5344CB8AC3E}">
        <p14:creationId xmlns:p14="http://schemas.microsoft.com/office/powerpoint/2010/main" val="340607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AE8DB-F0D0-4BF7-8F37-02C70EF9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0661073" cy="1325563"/>
          </a:xfrm>
        </p:spPr>
        <p:txBody>
          <a:bodyPr/>
          <a:lstStyle/>
          <a:p>
            <a:r>
              <a:rPr lang="en-US" altLang="ko-KR"/>
              <a:t>Message Authentication vs Digital Signature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06866-F2C1-4075-9497-4296A846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Message authentication verifies</a:t>
            </a:r>
          </a:p>
          <a:p>
            <a:pPr lvl="1"/>
            <a:r>
              <a:rPr lang="en-US" altLang="ko-KR"/>
              <a:t>Received messages come from the alleged source</a:t>
            </a:r>
          </a:p>
          <a:p>
            <a:pPr lvl="1"/>
            <a:r>
              <a:rPr lang="en-US" altLang="ko-KR"/>
              <a:t>And have not been altered</a:t>
            </a:r>
          </a:p>
          <a:p>
            <a:r>
              <a:rPr lang="en-US" altLang="ko-KR"/>
              <a:t>Digital Signature</a:t>
            </a:r>
          </a:p>
          <a:p>
            <a:pPr lvl="1"/>
            <a:r>
              <a:rPr lang="en-US" altLang="ko-KR"/>
              <a:t>Authentication technique that also includes measures to counter repudiation by the source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14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E4F25B-EC25-488A-B39C-C6C512E8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12.2 Message Authentication Functions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E3777-1259-46C6-9FD3-D793DF72A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2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79577-8AC6-4507-9C6E-BD9764DC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9"/>
            <a:ext cx="10919691" cy="1325563"/>
          </a:xfrm>
        </p:spPr>
        <p:txBody>
          <a:bodyPr/>
          <a:lstStyle/>
          <a:p>
            <a:r>
              <a:rPr lang="en-US" altLang="ko-KR"/>
              <a:t>Types of Functions to Produce Authenticator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868D2-39EF-4C9B-B4DB-AF41C0AD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Authenticator</a:t>
            </a:r>
          </a:p>
          <a:p>
            <a:pPr lvl="1"/>
            <a:r>
              <a:rPr lang="en-US" altLang="ko-KR"/>
              <a:t>Value to be used to authenticate a message</a:t>
            </a:r>
          </a:p>
          <a:p>
            <a:r>
              <a:rPr lang="en-US" altLang="ko-KR"/>
              <a:t>Types</a:t>
            </a:r>
          </a:p>
          <a:p>
            <a:pPr lvl="1"/>
            <a:r>
              <a:rPr lang="en-US" altLang="ko-KR"/>
              <a:t>Hash function</a:t>
            </a:r>
          </a:p>
          <a:p>
            <a:pPr lvl="2"/>
            <a:r>
              <a:rPr lang="en-US" altLang="ko-KR"/>
              <a:t>Maps a message of any length into a fixed-length hash value</a:t>
            </a:r>
          </a:p>
          <a:p>
            <a:pPr lvl="1"/>
            <a:r>
              <a:rPr lang="en-US" altLang="ko-KR"/>
              <a:t>Message encryption</a:t>
            </a:r>
          </a:p>
          <a:p>
            <a:pPr lvl="2"/>
            <a:r>
              <a:rPr lang="en-US" altLang="ko-KR"/>
              <a:t>Ciphertext of the entire message</a:t>
            </a:r>
          </a:p>
          <a:p>
            <a:pPr lvl="1"/>
            <a:r>
              <a:rPr lang="en-US" altLang="ko-KR"/>
              <a:t>Message Authentication Code(MAC)</a:t>
            </a:r>
          </a:p>
          <a:p>
            <a:pPr lvl="2"/>
            <a:r>
              <a:rPr lang="en-US" altLang="ko-KR"/>
              <a:t>Function of the message and a secret key that produces a fixed-length value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77374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220125_FS12_강민경 (1)</Template>
  <Application>Microsoft Office PowerPoint</Application>
  <PresentationFormat>Widescreen</PresentationFormat>
  <Slides>54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One List</vt:lpstr>
      <vt:lpstr>Ch12: Message Authentication Codes</vt:lpstr>
      <vt:lpstr>Contents</vt:lpstr>
      <vt:lpstr>12.1 Message Authentication Requirements</vt:lpstr>
      <vt:lpstr>Attacks on Communications Across a Network #1</vt:lpstr>
      <vt:lpstr>Attacks on Communications Across a Network #2</vt:lpstr>
      <vt:lpstr>Attacks on Communications Across a Network #3</vt:lpstr>
      <vt:lpstr>Message Authentication vs Digital Signature</vt:lpstr>
      <vt:lpstr>12.2 Message Authentication Functions</vt:lpstr>
      <vt:lpstr>Types of Functions to Produce Authenticator</vt:lpstr>
      <vt:lpstr>Uses of Message Encryption</vt:lpstr>
      <vt:lpstr>Symmetric Encryption</vt:lpstr>
      <vt:lpstr>Problem of Authentication</vt:lpstr>
      <vt:lpstr>Solution to Authentication Problem</vt:lpstr>
      <vt:lpstr>Order of FCS and Encryption Function</vt:lpstr>
      <vt:lpstr>Public-Key Encryption: Type 1</vt:lpstr>
      <vt:lpstr>Public-Key Encryption: Type 2</vt:lpstr>
      <vt:lpstr>Public-Key Encryption: Type 3</vt:lpstr>
      <vt:lpstr>Message Authentication Code(MAC)</vt:lpstr>
      <vt:lpstr>Features of MAC function</vt:lpstr>
      <vt:lpstr>What Is Assured by MAC?</vt:lpstr>
      <vt:lpstr>Uses of MAC</vt:lpstr>
      <vt:lpstr>Why Use MAC Instead of Symmetric Cryptosystem?</vt:lpstr>
      <vt:lpstr>12.3 Requirements for Message Authentication Codes</vt:lpstr>
      <vt:lpstr>Consideration on MAC</vt:lpstr>
      <vt:lpstr>Requirements of MAC function</vt:lpstr>
      <vt:lpstr>12.4 Security of MACs</vt:lpstr>
      <vt:lpstr>Brute-Force Attacks</vt:lpstr>
      <vt:lpstr>Description of Brute-Force Attacks</vt:lpstr>
      <vt:lpstr>Cryptanalysis</vt:lpstr>
      <vt:lpstr>12.5 MACs Based on Hash Functions: HMAC</vt:lpstr>
      <vt:lpstr>What is Hash Based Message Authentication Code(HMAC)?</vt:lpstr>
      <vt:lpstr>Terms of HMAC Algorithm</vt:lpstr>
      <vt:lpstr>HMAC Algorithm</vt:lpstr>
      <vt:lpstr>Execution of HMAC</vt:lpstr>
      <vt:lpstr>Security of HMAC</vt:lpstr>
      <vt:lpstr>12.6 MACs Based on Block Ciphers: DAA and CMAC</vt:lpstr>
      <vt:lpstr>Data Authentication Algorithm(DAA)</vt:lpstr>
      <vt:lpstr>Limitation on DAA</vt:lpstr>
      <vt:lpstr>Cipher-Based Message Authentication Code(CMAC)</vt:lpstr>
      <vt:lpstr>12.7 Authenticated Encryption: CCM and GCM </vt:lpstr>
      <vt:lpstr>Authenticated Encryption</vt:lpstr>
      <vt:lpstr>CCM</vt:lpstr>
      <vt:lpstr>Encryption and Decryption</vt:lpstr>
      <vt:lpstr>GCM</vt:lpstr>
      <vt:lpstr>Function of GCM: GHASH</vt:lpstr>
      <vt:lpstr>Function of GCM: GCTR</vt:lpstr>
      <vt:lpstr>Operation of GCM</vt:lpstr>
      <vt:lpstr>Operation of GCM</vt:lpstr>
      <vt:lpstr>Operation of GCM</vt:lpstr>
      <vt:lpstr>Operation of GCM</vt:lpstr>
      <vt:lpstr>Operation of GCM</vt:lpstr>
      <vt:lpstr>Operation of GCM</vt:lpstr>
      <vt:lpstr>Operation of GCM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Ch12: Message Authentication Codes</dc:title>
  <dc:creator>손 수민</dc:creator>
  <cp:revision>1</cp:revision>
  <cp:lastPrinted>2016-11-28T00:53:03Z</cp:lastPrinted>
  <dcterms:created xsi:type="dcterms:W3CDTF">2022-01-25T14:02:30Z</dcterms:created>
  <dcterms:modified xsi:type="dcterms:W3CDTF">2022-01-28T03:58:13Z</dcterms:modified>
</cp:coreProperties>
</file>